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4"/>
  </p:sldMasterIdLst>
  <p:notesMasterIdLst>
    <p:notesMasterId r:id="rId25"/>
  </p:notesMasterIdLst>
  <p:sldIdLst>
    <p:sldId id="259" r:id="rId5"/>
    <p:sldId id="295" r:id="rId6"/>
    <p:sldId id="483" r:id="rId7"/>
    <p:sldId id="482" r:id="rId8"/>
    <p:sldId id="484" r:id="rId9"/>
    <p:sldId id="486" r:id="rId10"/>
    <p:sldId id="485" r:id="rId11"/>
    <p:sldId id="487" r:id="rId12"/>
    <p:sldId id="489" r:id="rId13"/>
    <p:sldId id="490" r:id="rId14"/>
    <p:sldId id="491" r:id="rId15"/>
    <p:sldId id="384" r:id="rId16"/>
    <p:sldId id="493" r:id="rId17"/>
    <p:sldId id="495" r:id="rId18"/>
    <p:sldId id="504" r:id="rId19"/>
    <p:sldId id="507" r:id="rId20"/>
    <p:sldId id="505" r:id="rId21"/>
    <p:sldId id="508" r:id="rId22"/>
    <p:sldId id="510" r:id="rId23"/>
    <p:sldId id="511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D21"/>
    <a:srgbClr val="0000FF"/>
    <a:srgbClr val="66FF33"/>
    <a:srgbClr val="FFFFFF"/>
    <a:srgbClr val="A6A6A6"/>
    <a:srgbClr val="95B094"/>
    <a:srgbClr val="BFBFBF"/>
    <a:srgbClr val="300EFA"/>
    <a:srgbClr val="F5363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9" autoAdjust="0"/>
    <p:restoredTop sz="90274" autoAdjust="0"/>
  </p:normalViewPr>
  <p:slideViewPr>
    <p:cSldViewPr snapToGrid="0" showGuides="1">
      <p:cViewPr varScale="1">
        <p:scale>
          <a:sx n="125" d="100"/>
          <a:sy n="125" d="100"/>
        </p:scale>
        <p:origin x="252" y="96"/>
      </p:cViewPr>
      <p:guideLst/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3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47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3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298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02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378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71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17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23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61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76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95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12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3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16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04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69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16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이미지형식 </a:t>
            </a:r>
            <a:r>
              <a:rPr lang="en-US" altLang="ko-KR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P&amp;ID</a:t>
            </a:r>
            <a:r>
              <a:rPr lang="ko-KR" altLang="en-US" sz="3600" b="1" dirty="0">
                <a:solidFill>
                  <a:schemeClr val="accent5"/>
                </a:solidFill>
                <a:latin typeface="roboto" panose="02000000000000000000" pitchFamily="2" charset="0"/>
              </a:rPr>
              <a:t>에서 텍스트 인식모델 기반 심볼 탐지기법</a:t>
            </a:r>
            <a:endParaRPr lang="en-US" altLang="ko-KR" sz="3600" b="1" dirty="0">
              <a:solidFill>
                <a:schemeClr val="accent5"/>
              </a:solidFill>
              <a:latin typeface="roboto" panose="020000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1522" y="3499502"/>
            <a:ext cx="10688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Jinseo</a:t>
            </a:r>
            <a:r>
              <a:rPr lang="en-US" altLang="ko-KR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Choi</a:t>
            </a:r>
          </a:p>
          <a:p>
            <a:pPr algn="ctr"/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jinseo@gs.cwnu.ac.kr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8947" y="5237184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16653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Motivation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P&amp;ID</a:t>
            </a:r>
            <a:r>
              <a:rPr kumimoji="1" lang="ko-KR" altLang="en-US" dirty="0">
                <a:solidFill>
                  <a:schemeClr val="tx2"/>
                </a:solidFill>
              </a:rPr>
              <a:t>는 파이프라인</a:t>
            </a:r>
            <a:r>
              <a:rPr kumimoji="1" lang="en-US" altLang="ko-KR" dirty="0">
                <a:solidFill>
                  <a:schemeClr val="tx2"/>
                </a:solidFill>
              </a:rPr>
              <a:t>, </a:t>
            </a:r>
            <a:r>
              <a:rPr kumimoji="1" lang="ko-KR" altLang="en-US" dirty="0">
                <a:solidFill>
                  <a:schemeClr val="tx2"/>
                </a:solidFill>
              </a:rPr>
              <a:t>심볼의 고유식별을 위한 태그</a:t>
            </a:r>
            <a:r>
              <a:rPr kumimoji="1" lang="en-US" altLang="ko-KR" dirty="0">
                <a:solidFill>
                  <a:schemeClr val="tx2"/>
                </a:solidFill>
              </a:rPr>
              <a:t>(Tag)</a:t>
            </a:r>
            <a:r>
              <a:rPr kumimoji="1" lang="ko-KR" altLang="en-US" dirty="0">
                <a:solidFill>
                  <a:schemeClr val="tx2"/>
                </a:solidFill>
              </a:rPr>
              <a:t>가 공통적으로 존재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태그는 해당 심볼이나 파이프라인 근처에 위치함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추출된 태그 위치를 기반으로 심볼을 탐지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79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B7D5FF-5870-8089-2695-CBEEF3B285D3}"/>
              </a:ext>
            </a:extLst>
          </p:cNvPr>
          <p:cNvGrpSpPr/>
          <p:nvPr/>
        </p:nvGrpSpPr>
        <p:grpSpPr>
          <a:xfrm>
            <a:off x="1018376" y="4315593"/>
            <a:ext cx="1711555" cy="1430223"/>
            <a:chOff x="4882908" y="4271512"/>
            <a:chExt cx="1855717" cy="15459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7CE8076-1398-29FF-7B63-A121328CD3F0}"/>
                </a:ext>
              </a:extLst>
            </p:cNvPr>
            <p:cNvGrpSpPr/>
            <p:nvPr/>
          </p:nvGrpSpPr>
          <p:grpSpPr>
            <a:xfrm>
              <a:off x="4882908" y="4271512"/>
              <a:ext cx="1855717" cy="1545996"/>
              <a:chOff x="5313593" y="3754548"/>
              <a:chExt cx="1371793" cy="1221461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AC8AA75-06F9-B30C-BC8C-B099B64F6D1D}"/>
                  </a:ext>
                </a:extLst>
              </p:cNvPr>
              <p:cNvSpPr/>
              <p:nvPr/>
            </p:nvSpPr>
            <p:spPr>
              <a:xfrm>
                <a:off x="5319651" y="3906965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FCE856-356B-887B-30E1-1BBD6FFCD0CB}"/>
                  </a:ext>
                </a:extLst>
              </p:cNvPr>
              <p:cNvSpPr/>
              <p:nvPr/>
            </p:nvSpPr>
            <p:spPr>
              <a:xfrm>
                <a:off x="5319651" y="4219926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0114ED1-2F65-8DEB-DD01-75FECC1A832C}"/>
                  </a:ext>
                </a:extLst>
              </p:cNvPr>
              <p:cNvSpPr/>
              <p:nvPr/>
            </p:nvSpPr>
            <p:spPr>
              <a:xfrm>
                <a:off x="5313593" y="4563465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CCDA2C4-B067-BE2D-E02D-952A57206581}"/>
                  </a:ext>
                </a:extLst>
              </p:cNvPr>
              <p:cNvSpPr/>
              <p:nvPr/>
            </p:nvSpPr>
            <p:spPr>
              <a:xfrm>
                <a:off x="5679509" y="3754548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1D4A54A-E890-E0EA-0AE0-E65E1D01E1ED}"/>
                  </a:ext>
                </a:extLst>
              </p:cNvPr>
              <p:cNvSpPr/>
              <p:nvPr/>
            </p:nvSpPr>
            <p:spPr>
              <a:xfrm>
                <a:off x="5682538" y="40675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A89DAA3-DF88-A0D5-92B1-5ABF8D0ECC1F}"/>
                  </a:ext>
                </a:extLst>
              </p:cNvPr>
              <p:cNvSpPr/>
              <p:nvPr/>
            </p:nvSpPr>
            <p:spPr>
              <a:xfrm>
                <a:off x="5682538" y="4380470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7CAD81A-CF36-D2F7-EFF9-D134F33E20C1}"/>
                  </a:ext>
                </a:extLst>
              </p:cNvPr>
              <p:cNvSpPr/>
              <p:nvPr/>
            </p:nvSpPr>
            <p:spPr>
              <a:xfrm>
                <a:off x="5676480" y="47240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A78A082-3B1A-C345-2C5E-97B6C275828C}"/>
                  </a:ext>
                </a:extLst>
              </p:cNvPr>
              <p:cNvSpPr/>
              <p:nvPr/>
            </p:nvSpPr>
            <p:spPr>
              <a:xfrm>
                <a:off x="6048454" y="3754548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B811154-9206-4680-4C82-C7374A38EB06}"/>
                  </a:ext>
                </a:extLst>
              </p:cNvPr>
              <p:cNvSpPr/>
              <p:nvPr/>
            </p:nvSpPr>
            <p:spPr>
              <a:xfrm>
                <a:off x="6051483" y="40675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E955438-3AA7-DEC9-4469-C46E4BB27D97}"/>
                  </a:ext>
                </a:extLst>
              </p:cNvPr>
              <p:cNvSpPr/>
              <p:nvPr/>
            </p:nvSpPr>
            <p:spPr>
              <a:xfrm>
                <a:off x="6051483" y="4380470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3A6997F-0E39-C7A4-C2AD-7C36B35EDC84}"/>
                  </a:ext>
                </a:extLst>
              </p:cNvPr>
              <p:cNvSpPr/>
              <p:nvPr/>
            </p:nvSpPr>
            <p:spPr>
              <a:xfrm>
                <a:off x="6045425" y="47240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8B3840F-F559-3949-3536-2646E57A5DB2}"/>
                  </a:ext>
                </a:extLst>
              </p:cNvPr>
              <p:cNvSpPr/>
              <p:nvPr/>
            </p:nvSpPr>
            <p:spPr>
              <a:xfrm>
                <a:off x="6433386" y="3915092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A65D1838-D0E0-B828-7263-DDE42F8134B4}"/>
                  </a:ext>
                </a:extLst>
              </p:cNvPr>
              <p:cNvSpPr/>
              <p:nvPr/>
            </p:nvSpPr>
            <p:spPr>
              <a:xfrm>
                <a:off x="6420427" y="4224087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57051A2-3807-AC99-A533-1CD8843C25EC}"/>
                  </a:ext>
                </a:extLst>
              </p:cNvPr>
              <p:cNvSpPr/>
              <p:nvPr/>
            </p:nvSpPr>
            <p:spPr>
              <a:xfrm>
                <a:off x="6429514" y="4565822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3C7D1DC8-EEA4-51BE-6CCD-BACFD65B31EE}"/>
                  </a:ext>
                </a:extLst>
              </p:cNvPr>
              <p:cNvCxnSpPr>
                <a:stCxn id="18" idx="6"/>
                <a:endCxn id="21" idx="2"/>
              </p:cNvCxnSpPr>
              <p:nvPr/>
            </p:nvCxnSpPr>
            <p:spPr>
              <a:xfrm flipV="1">
                <a:off x="5571651" y="3880548"/>
                <a:ext cx="107858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BE263395-A8BC-D95E-87F0-8FD3E8651C03}"/>
                  </a:ext>
                </a:extLst>
              </p:cNvPr>
              <p:cNvCxnSpPr>
                <a:cxnSpLocks/>
                <a:stCxn id="18" idx="6"/>
                <a:endCxn id="22" idx="2"/>
              </p:cNvCxnSpPr>
              <p:nvPr/>
            </p:nvCxnSpPr>
            <p:spPr>
              <a:xfrm>
                <a:off x="5571651" y="4032965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D98AD69C-FBB9-3C4E-1F3C-730AAD85BC4B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>
                <a:off x="5571651" y="4032965"/>
                <a:ext cx="110887" cy="47350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3C98F-E46D-E30F-1F41-37B535A4CD23}"/>
                  </a:ext>
                </a:extLst>
              </p:cNvPr>
              <p:cNvCxnSpPr>
                <a:cxnSpLocks/>
                <a:stCxn id="18" idx="6"/>
                <a:endCxn id="24" idx="2"/>
              </p:cNvCxnSpPr>
              <p:nvPr/>
            </p:nvCxnSpPr>
            <p:spPr>
              <a:xfrm>
                <a:off x="5571651" y="4032965"/>
                <a:ext cx="104829" cy="8170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4216D98-4A45-0B3F-40D1-B7C11579E173}"/>
                  </a:ext>
                </a:extLst>
              </p:cNvPr>
              <p:cNvCxnSpPr>
                <a:cxnSpLocks/>
                <a:stCxn id="19" idx="6"/>
                <a:endCxn id="21" idx="2"/>
              </p:cNvCxnSpPr>
              <p:nvPr/>
            </p:nvCxnSpPr>
            <p:spPr>
              <a:xfrm flipV="1">
                <a:off x="5571651" y="3880548"/>
                <a:ext cx="107858" cy="465378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9F6CE38-E512-B2B8-0109-61EBC2278DBA}"/>
                  </a:ext>
                </a:extLst>
              </p:cNvPr>
              <p:cNvCxnSpPr>
                <a:cxnSpLocks/>
                <a:stCxn id="19" idx="6"/>
                <a:endCxn id="22" idx="2"/>
              </p:cNvCxnSpPr>
              <p:nvPr/>
            </p:nvCxnSpPr>
            <p:spPr>
              <a:xfrm flipV="1">
                <a:off x="5571651" y="4193509"/>
                <a:ext cx="110887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5BD9655D-8BEC-E0C5-8EE0-0A70D21D08F3}"/>
                  </a:ext>
                </a:extLst>
              </p:cNvPr>
              <p:cNvCxnSpPr>
                <a:cxnSpLocks/>
                <a:stCxn id="19" idx="6"/>
                <a:endCxn id="23" idx="2"/>
              </p:cNvCxnSpPr>
              <p:nvPr/>
            </p:nvCxnSpPr>
            <p:spPr>
              <a:xfrm>
                <a:off x="5571651" y="4345926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AB94E29-9DA9-0304-037C-D5D05611B9B5}"/>
                  </a:ext>
                </a:extLst>
              </p:cNvPr>
              <p:cNvCxnSpPr>
                <a:cxnSpLocks/>
                <a:stCxn id="19" idx="6"/>
                <a:endCxn id="24" idx="2"/>
              </p:cNvCxnSpPr>
              <p:nvPr/>
            </p:nvCxnSpPr>
            <p:spPr>
              <a:xfrm>
                <a:off x="5571651" y="4345926"/>
                <a:ext cx="104829" cy="504083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C78537E-B707-7037-A9DB-C229C179380A}"/>
                  </a:ext>
                </a:extLst>
              </p:cNvPr>
              <p:cNvCxnSpPr>
                <a:cxnSpLocks/>
                <a:stCxn id="20" idx="6"/>
                <a:endCxn id="21" idx="2"/>
              </p:cNvCxnSpPr>
              <p:nvPr/>
            </p:nvCxnSpPr>
            <p:spPr>
              <a:xfrm flipV="1">
                <a:off x="5565593" y="3880548"/>
                <a:ext cx="113916" cy="8089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12F06CF-8FA4-32EE-56C3-8A900B0C5B99}"/>
                  </a:ext>
                </a:extLst>
              </p:cNvPr>
              <p:cNvCxnSpPr>
                <a:cxnSpLocks/>
                <a:stCxn id="20" idx="6"/>
                <a:endCxn id="22" idx="2"/>
              </p:cNvCxnSpPr>
              <p:nvPr/>
            </p:nvCxnSpPr>
            <p:spPr>
              <a:xfrm flipV="1">
                <a:off x="5565593" y="4193509"/>
                <a:ext cx="116945" cy="495956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6B15441C-0BBF-0918-960F-808A342439F5}"/>
                  </a:ext>
                </a:extLst>
              </p:cNvPr>
              <p:cNvCxnSpPr>
                <a:cxnSpLocks/>
                <a:stCxn id="20" idx="6"/>
                <a:endCxn id="23" idx="2"/>
              </p:cNvCxnSpPr>
              <p:nvPr/>
            </p:nvCxnSpPr>
            <p:spPr>
              <a:xfrm flipV="1">
                <a:off x="5565593" y="4506470"/>
                <a:ext cx="116945" cy="18299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4E81B2B-62E9-73BD-9D7E-0C5B7F1BD549}"/>
                  </a:ext>
                </a:extLst>
              </p:cNvPr>
              <p:cNvCxnSpPr>
                <a:cxnSpLocks/>
                <a:stCxn id="20" idx="6"/>
                <a:endCxn id="24" idx="2"/>
              </p:cNvCxnSpPr>
              <p:nvPr/>
            </p:nvCxnSpPr>
            <p:spPr>
              <a:xfrm>
                <a:off x="5565593" y="4689465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5D4E879-94EA-1BEE-69E5-C76D8C9E5349}"/>
                  </a:ext>
                </a:extLst>
              </p:cNvPr>
              <p:cNvCxnSpPr>
                <a:cxnSpLocks/>
                <a:stCxn id="21" idx="6"/>
                <a:endCxn id="25" idx="2"/>
              </p:cNvCxnSpPr>
              <p:nvPr/>
            </p:nvCxnSpPr>
            <p:spPr>
              <a:xfrm>
                <a:off x="5931509" y="3880548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967B44C7-5F3D-C0B4-B227-527FB5B1875B}"/>
                  </a:ext>
                </a:extLst>
              </p:cNvPr>
              <p:cNvCxnSpPr>
                <a:cxnSpLocks/>
                <a:stCxn id="22" idx="6"/>
                <a:endCxn id="26" idx="2"/>
              </p:cNvCxnSpPr>
              <p:nvPr/>
            </p:nvCxnSpPr>
            <p:spPr>
              <a:xfrm>
                <a:off x="5934538" y="4193509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6BE7B67-BADD-378F-8764-DD81CD947247}"/>
                  </a:ext>
                </a:extLst>
              </p:cNvPr>
              <p:cNvCxnSpPr>
                <a:cxnSpLocks/>
                <a:stCxn id="23" idx="6"/>
                <a:endCxn id="27" idx="2"/>
              </p:cNvCxnSpPr>
              <p:nvPr/>
            </p:nvCxnSpPr>
            <p:spPr>
              <a:xfrm>
                <a:off x="5934538" y="4506470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EFEB394-2341-9CD3-A18F-BA163C100B15}"/>
                  </a:ext>
                </a:extLst>
              </p:cNvPr>
              <p:cNvCxnSpPr>
                <a:cxnSpLocks/>
                <a:stCxn id="24" idx="6"/>
                <a:endCxn id="28" idx="2"/>
              </p:cNvCxnSpPr>
              <p:nvPr/>
            </p:nvCxnSpPr>
            <p:spPr>
              <a:xfrm>
                <a:off x="5928480" y="4850009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E8E7DFC-7D69-F193-1BF6-B198A6B8EFD9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 flipV="1">
                <a:off x="5928480" y="3880548"/>
                <a:ext cx="119974" cy="9694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BE1026D9-0195-D0E9-5470-4EC06ED1210E}"/>
                  </a:ext>
                </a:extLst>
              </p:cNvPr>
              <p:cNvCxnSpPr>
                <a:cxnSpLocks/>
                <a:stCxn id="24" idx="6"/>
                <a:endCxn id="27" idx="2"/>
              </p:cNvCxnSpPr>
              <p:nvPr/>
            </p:nvCxnSpPr>
            <p:spPr>
              <a:xfrm flipV="1">
                <a:off x="5928480" y="4506470"/>
                <a:ext cx="123003" cy="343539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13F6D606-2249-DDCA-7849-CAA1410FE23B}"/>
                  </a:ext>
                </a:extLst>
              </p:cNvPr>
              <p:cNvCxnSpPr>
                <a:cxnSpLocks/>
                <a:stCxn id="23" idx="6"/>
                <a:endCxn id="26" idx="2"/>
              </p:cNvCxnSpPr>
              <p:nvPr/>
            </p:nvCxnSpPr>
            <p:spPr>
              <a:xfrm flipV="1">
                <a:off x="5934538" y="4193509"/>
                <a:ext cx="116945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26F48A10-33A5-E69A-1A88-4D63E0F84148}"/>
                  </a:ext>
                </a:extLst>
              </p:cNvPr>
              <p:cNvCxnSpPr>
                <a:cxnSpLocks/>
                <a:stCxn id="23" idx="6"/>
                <a:endCxn id="28" idx="2"/>
              </p:cNvCxnSpPr>
              <p:nvPr/>
            </p:nvCxnSpPr>
            <p:spPr>
              <a:xfrm>
                <a:off x="5934538" y="4506470"/>
                <a:ext cx="110887" cy="343539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DDE61503-B72A-EBE7-CAAB-1D0308230FC6}"/>
                  </a:ext>
                </a:extLst>
              </p:cNvPr>
              <p:cNvCxnSpPr>
                <a:cxnSpLocks/>
                <a:stCxn id="22" idx="6"/>
                <a:endCxn id="27" idx="2"/>
              </p:cNvCxnSpPr>
              <p:nvPr/>
            </p:nvCxnSpPr>
            <p:spPr>
              <a:xfrm>
                <a:off x="5934538" y="4193509"/>
                <a:ext cx="116945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878E01BC-BD4D-BE85-44C4-38999B0088A3}"/>
                  </a:ext>
                </a:extLst>
              </p:cNvPr>
              <p:cNvCxnSpPr>
                <a:cxnSpLocks/>
                <a:stCxn id="22" idx="6"/>
                <a:endCxn id="25" idx="2"/>
              </p:cNvCxnSpPr>
              <p:nvPr/>
            </p:nvCxnSpPr>
            <p:spPr>
              <a:xfrm flipV="1">
                <a:off x="5934538" y="3880548"/>
                <a:ext cx="113916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39B18881-BAE2-3FE8-6A2C-4599E5A7E759}"/>
                  </a:ext>
                </a:extLst>
              </p:cNvPr>
              <p:cNvCxnSpPr>
                <a:cxnSpLocks/>
                <a:stCxn id="21" idx="6"/>
                <a:endCxn id="26" idx="2"/>
              </p:cNvCxnSpPr>
              <p:nvPr/>
            </p:nvCxnSpPr>
            <p:spPr>
              <a:xfrm>
                <a:off x="5931509" y="3880548"/>
                <a:ext cx="119974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780BFE7-7241-80A2-7576-9A7F6B3192C5}"/>
                  </a:ext>
                </a:extLst>
              </p:cNvPr>
              <p:cNvCxnSpPr>
                <a:cxnSpLocks/>
                <a:stCxn id="21" idx="6"/>
                <a:endCxn id="28" idx="2"/>
              </p:cNvCxnSpPr>
              <p:nvPr/>
            </p:nvCxnSpPr>
            <p:spPr>
              <a:xfrm>
                <a:off x="5931509" y="3880548"/>
                <a:ext cx="113916" cy="9694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F844DD7-A5A1-1358-0462-D03E6F9DB9DB}"/>
                  </a:ext>
                </a:extLst>
              </p:cNvPr>
              <p:cNvGrpSpPr/>
              <p:nvPr/>
            </p:nvGrpSpPr>
            <p:grpSpPr>
              <a:xfrm rot="10800000">
                <a:off x="6306512" y="3880548"/>
                <a:ext cx="116945" cy="969461"/>
                <a:chOff x="6767358" y="3823553"/>
                <a:chExt cx="116945" cy="969461"/>
              </a:xfrm>
              <a:grpFill/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E43A900-C3A1-E97D-7D8F-27D5F65CD93E}"/>
                    </a:ext>
                  </a:extLst>
                </p:cNvPr>
                <p:cNvCxnSpPr/>
                <p:nvPr/>
              </p:nvCxnSpPr>
              <p:spPr>
                <a:xfrm flipV="1">
                  <a:off x="6773416" y="3823553"/>
                  <a:ext cx="107858" cy="1524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D975F2DA-ABBC-464C-BEB0-6B55C23BE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43D76ACA-905F-450C-DB67-11252D497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10887" cy="473505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B5322F6A-9927-81B0-C50D-359502692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04829" cy="8170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9E28C2BE-D21B-4154-2578-4243EFC5C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73416" y="3823553"/>
                  <a:ext cx="107858" cy="465378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6E5EB7FF-F4DF-9495-EDEA-0F2B16EED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73416" y="4136514"/>
                  <a:ext cx="110887" cy="1524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EF14E96E-885F-3C75-C5FD-7A06553E15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4288931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FF6B83C9-8F95-A6C6-C354-A67B76468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4288931"/>
                  <a:ext cx="104829" cy="504083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E532FCB6-BB59-396E-EF89-6EC0BE6CF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3823553"/>
                  <a:ext cx="113916" cy="8089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FD01B531-51B1-CD9E-7942-9488F395C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4136514"/>
                  <a:ext cx="116945" cy="495956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9F83D669-FBED-6B10-DE14-B02597BFA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4449475"/>
                  <a:ext cx="116945" cy="182995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7ADDB691-6B12-ED06-89CB-133E9B28E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7358" y="4632470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BACC92E-EA58-A6FA-9047-60AA91DB73F7}"/>
                </a:ext>
              </a:extLst>
            </p:cNvPr>
            <p:cNvSpPr/>
            <p:nvPr/>
          </p:nvSpPr>
          <p:spPr>
            <a:xfrm>
              <a:off x="4986907" y="4711044"/>
              <a:ext cx="1646359" cy="6452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b="1" i="1" dirty="0">
                  <a:solidFill>
                    <a:schemeClr val="bg2">
                      <a:lumMod val="10000"/>
                    </a:schemeClr>
                  </a:solidFill>
                </a:rPr>
                <a:t>Text Recognition Model</a:t>
              </a:r>
            </a:p>
          </p:txBody>
        </p: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5E6FE3DB-3329-3F53-4388-9739C31B9012}"/>
              </a:ext>
            </a:extLst>
          </p:cNvPr>
          <p:cNvSpPr/>
          <p:nvPr/>
        </p:nvSpPr>
        <p:spPr>
          <a:xfrm>
            <a:off x="2840309" y="4863024"/>
            <a:ext cx="662768" cy="370935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C17338FB-B816-BBB7-9B93-E44BEAF28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25" r="47203"/>
          <a:stretch/>
        </p:blipFill>
        <p:spPr>
          <a:xfrm>
            <a:off x="6713220" y="3386740"/>
            <a:ext cx="3214004" cy="288567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10B6532-56A6-AAE7-6DA2-CB8E360F8ECE}"/>
              </a:ext>
            </a:extLst>
          </p:cNvPr>
          <p:cNvSpPr/>
          <p:nvPr/>
        </p:nvSpPr>
        <p:spPr>
          <a:xfrm>
            <a:off x="6834290" y="4069080"/>
            <a:ext cx="527555" cy="760498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97F672F-926F-FC1D-046D-86B0E77FB794}"/>
              </a:ext>
            </a:extLst>
          </p:cNvPr>
          <p:cNvSpPr/>
          <p:nvPr/>
        </p:nvSpPr>
        <p:spPr>
          <a:xfrm>
            <a:off x="6834290" y="5196027"/>
            <a:ext cx="527555" cy="741140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1A52C18-0EA3-F2CE-BCB4-D902B3431640}"/>
              </a:ext>
            </a:extLst>
          </p:cNvPr>
          <p:cNvSpPr/>
          <p:nvPr/>
        </p:nvSpPr>
        <p:spPr>
          <a:xfrm>
            <a:off x="7622806" y="5196027"/>
            <a:ext cx="454334" cy="397787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482660-F9C8-0032-1D58-A439CF6A9CDD}"/>
              </a:ext>
            </a:extLst>
          </p:cNvPr>
          <p:cNvSpPr/>
          <p:nvPr/>
        </p:nvSpPr>
        <p:spPr>
          <a:xfrm>
            <a:off x="7622806" y="4069080"/>
            <a:ext cx="454334" cy="413820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FF07BE-B867-A5D3-3456-A6A1F5EC7307}"/>
              </a:ext>
            </a:extLst>
          </p:cNvPr>
          <p:cNvSpPr/>
          <p:nvPr/>
        </p:nvSpPr>
        <p:spPr>
          <a:xfrm>
            <a:off x="9113476" y="4291378"/>
            <a:ext cx="197131" cy="294532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7924B70-E689-446C-317A-14D3DE218D3E}"/>
              </a:ext>
            </a:extLst>
          </p:cNvPr>
          <p:cNvSpPr/>
          <p:nvPr/>
        </p:nvSpPr>
        <p:spPr>
          <a:xfrm>
            <a:off x="9647600" y="4285839"/>
            <a:ext cx="197131" cy="294532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D918B4-F744-0F3E-1BFA-E16372F499A7}"/>
              </a:ext>
            </a:extLst>
          </p:cNvPr>
          <p:cNvSpPr/>
          <p:nvPr/>
        </p:nvSpPr>
        <p:spPr>
          <a:xfrm>
            <a:off x="6790676" y="4027218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08E35AD-1C42-4411-9897-2BC51C2C40AA}"/>
              </a:ext>
            </a:extLst>
          </p:cNvPr>
          <p:cNvSpPr/>
          <p:nvPr/>
        </p:nvSpPr>
        <p:spPr>
          <a:xfrm>
            <a:off x="6783717" y="5154165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80D16E8-6C3D-2B48-13D5-833735AF0775}"/>
              </a:ext>
            </a:extLst>
          </p:cNvPr>
          <p:cNvSpPr/>
          <p:nvPr/>
        </p:nvSpPr>
        <p:spPr>
          <a:xfrm>
            <a:off x="7580231" y="5165240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612A0D8-9724-A46B-27C0-BB46B8404D27}"/>
              </a:ext>
            </a:extLst>
          </p:cNvPr>
          <p:cNvSpPr/>
          <p:nvPr/>
        </p:nvSpPr>
        <p:spPr>
          <a:xfrm>
            <a:off x="7568077" y="4027218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51C9C24-C828-54E1-1456-D450E146A2D0}"/>
              </a:ext>
            </a:extLst>
          </p:cNvPr>
          <p:cNvSpPr/>
          <p:nvPr/>
        </p:nvSpPr>
        <p:spPr>
          <a:xfrm>
            <a:off x="9070901" y="4238046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0F84BF0-03E4-C761-3970-B230783EA227}"/>
              </a:ext>
            </a:extLst>
          </p:cNvPr>
          <p:cNvSpPr/>
          <p:nvPr/>
        </p:nvSpPr>
        <p:spPr>
          <a:xfrm>
            <a:off x="9605025" y="4229916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F9385A-2626-548A-6F6F-4EE3D1C62502}"/>
              </a:ext>
            </a:extLst>
          </p:cNvPr>
          <p:cNvSpPr/>
          <p:nvPr/>
        </p:nvSpPr>
        <p:spPr>
          <a:xfrm>
            <a:off x="6834290" y="4667132"/>
            <a:ext cx="527555" cy="162446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1B507-EAD6-DA1B-2B50-1D93AD80899D}"/>
              </a:ext>
            </a:extLst>
          </p:cNvPr>
          <p:cNvSpPr/>
          <p:nvPr/>
        </p:nvSpPr>
        <p:spPr>
          <a:xfrm>
            <a:off x="6834290" y="5774721"/>
            <a:ext cx="527555" cy="162446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31C6FC-E73B-8247-CE39-EFF4BF6E0FB4}"/>
              </a:ext>
            </a:extLst>
          </p:cNvPr>
          <p:cNvSpPr/>
          <p:nvPr/>
        </p:nvSpPr>
        <p:spPr>
          <a:xfrm>
            <a:off x="7622806" y="5431368"/>
            <a:ext cx="454334" cy="162446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9F2776-C533-3C70-5622-E5A1BFCA9912}"/>
              </a:ext>
            </a:extLst>
          </p:cNvPr>
          <p:cNvSpPr/>
          <p:nvPr/>
        </p:nvSpPr>
        <p:spPr>
          <a:xfrm>
            <a:off x="7622806" y="4320454"/>
            <a:ext cx="454334" cy="162446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76C9B2-0FA6-8D1E-B37E-94990B07B5B7}"/>
              </a:ext>
            </a:extLst>
          </p:cNvPr>
          <p:cNvSpPr/>
          <p:nvPr/>
        </p:nvSpPr>
        <p:spPr>
          <a:xfrm>
            <a:off x="9113476" y="4423462"/>
            <a:ext cx="197131" cy="162448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685D4C-D5D3-B316-AD4B-91CB880F1A1A}"/>
              </a:ext>
            </a:extLst>
          </p:cNvPr>
          <p:cNvSpPr/>
          <p:nvPr/>
        </p:nvSpPr>
        <p:spPr>
          <a:xfrm>
            <a:off x="9647600" y="4417923"/>
            <a:ext cx="197131" cy="162448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723BF8-E7A3-2E15-C3A4-7AFA16D4D893}"/>
              </a:ext>
            </a:extLst>
          </p:cNvPr>
          <p:cNvSpPr/>
          <p:nvPr/>
        </p:nvSpPr>
        <p:spPr>
          <a:xfrm>
            <a:off x="6790676" y="4625270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BF1B12F-FE2C-388A-70F8-0C8919EEA11E}"/>
              </a:ext>
            </a:extLst>
          </p:cNvPr>
          <p:cNvSpPr/>
          <p:nvPr/>
        </p:nvSpPr>
        <p:spPr>
          <a:xfrm>
            <a:off x="6790676" y="5732859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5D903F-7DF4-5A9C-40B9-1C5F1D017730}"/>
              </a:ext>
            </a:extLst>
          </p:cNvPr>
          <p:cNvSpPr/>
          <p:nvPr/>
        </p:nvSpPr>
        <p:spPr>
          <a:xfrm>
            <a:off x="7578661" y="5388899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847498C-2269-228F-D849-6D571C248B19}"/>
              </a:ext>
            </a:extLst>
          </p:cNvPr>
          <p:cNvSpPr/>
          <p:nvPr/>
        </p:nvSpPr>
        <p:spPr>
          <a:xfrm>
            <a:off x="7578661" y="4262235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C3A9D63-772A-F133-CD84-403CAFF48BEA}"/>
              </a:ext>
            </a:extLst>
          </p:cNvPr>
          <p:cNvSpPr/>
          <p:nvPr/>
        </p:nvSpPr>
        <p:spPr>
          <a:xfrm>
            <a:off x="9070901" y="4380193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29A044C-C2E7-0DE4-3638-B6845827FB97}"/>
              </a:ext>
            </a:extLst>
          </p:cNvPr>
          <p:cNvSpPr/>
          <p:nvPr/>
        </p:nvSpPr>
        <p:spPr>
          <a:xfrm>
            <a:off x="9605026" y="4380193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위쪽 76">
            <a:extLst>
              <a:ext uri="{FF2B5EF4-FFF2-40B4-BE49-F238E27FC236}">
                <a16:creationId xmlns:a16="http://schemas.microsoft.com/office/drawing/2014/main" id="{BC41E0E2-51ED-1C03-CD1D-CBDB0657A230}"/>
              </a:ext>
            </a:extLst>
          </p:cNvPr>
          <p:cNvSpPr/>
          <p:nvPr/>
        </p:nvSpPr>
        <p:spPr>
          <a:xfrm>
            <a:off x="6543427" y="4151454"/>
            <a:ext cx="203563" cy="641912"/>
          </a:xfrm>
          <a:prstGeom prst="upArrow">
            <a:avLst>
              <a:gd name="adj1" fmla="val 50000"/>
              <a:gd name="adj2" fmla="val 732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위쪽 78">
            <a:extLst>
              <a:ext uri="{FF2B5EF4-FFF2-40B4-BE49-F238E27FC236}">
                <a16:creationId xmlns:a16="http://schemas.microsoft.com/office/drawing/2014/main" id="{EF212DAC-E8E7-9C33-DB46-3D72229ACB9F}"/>
              </a:ext>
            </a:extLst>
          </p:cNvPr>
          <p:cNvSpPr/>
          <p:nvPr/>
        </p:nvSpPr>
        <p:spPr>
          <a:xfrm>
            <a:off x="6570192" y="5289000"/>
            <a:ext cx="203563" cy="641912"/>
          </a:xfrm>
          <a:prstGeom prst="upArrow">
            <a:avLst>
              <a:gd name="adj1" fmla="val 50000"/>
              <a:gd name="adj2" fmla="val 732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화살표: 위쪽 79">
            <a:extLst>
              <a:ext uri="{FF2B5EF4-FFF2-40B4-BE49-F238E27FC236}">
                <a16:creationId xmlns:a16="http://schemas.microsoft.com/office/drawing/2014/main" id="{123E74D7-F09B-E3D1-158A-B5266FBFAA6F}"/>
              </a:ext>
            </a:extLst>
          </p:cNvPr>
          <p:cNvSpPr/>
          <p:nvPr/>
        </p:nvSpPr>
        <p:spPr>
          <a:xfrm>
            <a:off x="8889730" y="4262234"/>
            <a:ext cx="122660" cy="348429"/>
          </a:xfrm>
          <a:prstGeom prst="upArrow">
            <a:avLst>
              <a:gd name="adj1" fmla="val 50000"/>
              <a:gd name="adj2" fmla="val 7698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위쪽 80">
            <a:extLst>
              <a:ext uri="{FF2B5EF4-FFF2-40B4-BE49-F238E27FC236}">
                <a16:creationId xmlns:a16="http://schemas.microsoft.com/office/drawing/2014/main" id="{1142F146-F5FF-EAD5-D06E-BD088D3629A8}"/>
              </a:ext>
            </a:extLst>
          </p:cNvPr>
          <p:cNvSpPr/>
          <p:nvPr/>
        </p:nvSpPr>
        <p:spPr>
          <a:xfrm>
            <a:off x="9476038" y="4262234"/>
            <a:ext cx="122660" cy="348429"/>
          </a:xfrm>
          <a:prstGeom prst="upArrow">
            <a:avLst>
              <a:gd name="adj1" fmla="val 50000"/>
              <a:gd name="adj2" fmla="val 7698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표 71">
            <a:extLst>
              <a:ext uri="{FF2B5EF4-FFF2-40B4-BE49-F238E27FC236}">
                <a16:creationId xmlns:a16="http://schemas.microsoft.com/office/drawing/2014/main" id="{E5F6E5D4-F54F-2D9B-AD77-FF88502C9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859939"/>
              </p:ext>
            </p:extLst>
          </p:nvPr>
        </p:nvGraphicFramePr>
        <p:xfrm>
          <a:off x="3873273" y="4408737"/>
          <a:ext cx="2170983" cy="145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27">
                  <a:extLst>
                    <a:ext uri="{9D8B030D-6E8A-4147-A177-3AD203B41FA5}">
                      <a16:colId xmlns:a16="http://schemas.microsoft.com/office/drawing/2014/main" val="700342161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2644755520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3484143800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2855332275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3225264878"/>
                    </a:ext>
                  </a:extLst>
                </a:gridCol>
              </a:tblGrid>
              <a:tr h="22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Text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376477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CV001A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87525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CV001B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34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782979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P-10-01A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470039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P-10-01B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126360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64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7127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79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527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45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8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69" grpId="0" animBg="1"/>
      <p:bldP spid="73" grpId="0" animBg="1"/>
      <p:bldP spid="77" grpId="0" animBg="1"/>
      <p:bldP spid="79" grpId="0" animBg="1"/>
      <p:bldP spid="80" grpId="0" animBg="1"/>
      <p:bldP spid="8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Motivation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P&amp;ID</a:t>
            </a:r>
            <a:r>
              <a:rPr kumimoji="1" lang="ko-KR" altLang="en-US" dirty="0">
                <a:solidFill>
                  <a:schemeClr val="tx2"/>
                </a:solidFill>
              </a:rPr>
              <a:t>는 파이프라인</a:t>
            </a:r>
            <a:r>
              <a:rPr kumimoji="1" lang="en-US" altLang="ko-KR" dirty="0">
                <a:solidFill>
                  <a:schemeClr val="tx2"/>
                </a:solidFill>
              </a:rPr>
              <a:t>, </a:t>
            </a:r>
            <a:r>
              <a:rPr kumimoji="1" lang="ko-KR" altLang="en-US" dirty="0">
                <a:solidFill>
                  <a:schemeClr val="tx2"/>
                </a:solidFill>
              </a:rPr>
              <a:t>심볼의 고유식별을 위한 태그</a:t>
            </a:r>
            <a:r>
              <a:rPr kumimoji="1" lang="en-US" altLang="ko-KR" dirty="0">
                <a:solidFill>
                  <a:schemeClr val="tx2"/>
                </a:solidFill>
              </a:rPr>
              <a:t>(Tag)</a:t>
            </a:r>
            <a:r>
              <a:rPr kumimoji="1" lang="ko-KR" altLang="en-US" dirty="0">
                <a:solidFill>
                  <a:schemeClr val="tx2"/>
                </a:solidFill>
              </a:rPr>
              <a:t>가 공통적으로 존재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태그는 해당 심볼이나 파이프라인 근처에 위치함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추출된 태그 위치를 기반으로 심볼을 탐지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79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C17338FB-B816-BBB7-9B93-E44BEAF28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25" r="47203"/>
          <a:stretch/>
        </p:blipFill>
        <p:spPr>
          <a:xfrm>
            <a:off x="2297430" y="3429000"/>
            <a:ext cx="3214004" cy="288567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10B6532-56A6-AAE7-6DA2-CB8E360F8ECE}"/>
              </a:ext>
            </a:extLst>
          </p:cNvPr>
          <p:cNvSpPr/>
          <p:nvPr/>
        </p:nvSpPr>
        <p:spPr>
          <a:xfrm>
            <a:off x="2418500" y="4111340"/>
            <a:ext cx="527555" cy="760498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97F672F-926F-FC1D-046D-86B0E77FB794}"/>
              </a:ext>
            </a:extLst>
          </p:cNvPr>
          <p:cNvSpPr/>
          <p:nvPr/>
        </p:nvSpPr>
        <p:spPr>
          <a:xfrm>
            <a:off x="2418500" y="5238287"/>
            <a:ext cx="527555" cy="741140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1A52C18-0EA3-F2CE-BCB4-D902B3431640}"/>
              </a:ext>
            </a:extLst>
          </p:cNvPr>
          <p:cNvSpPr/>
          <p:nvPr/>
        </p:nvSpPr>
        <p:spPr>
          <a:xfrm>
            <a:off x="3207016" y="5238287"/>
            <a:ext cx="454334" cy="397787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482660-F9C8-0032-1D58-A439CF6A9CDD}"/>
              </a:ext>
            </a:extLst>
          </p:cNvPr>
          <p:cNvSpPr/>
          <p:nvPr/>
        </p:nvSpPr>
        <p:spPr>
          <a:xfrm>
            <a:off x="3207016" y="4111340"/>
            <a:ext cx="454334" cy="413820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FF07BE-B867-A5D3-3456-A6A1F5EC7307}"/>
              </a:ext>
            </a:extLst>
          </p:cNvPr>
          <p:cNvSpPr/>
          <p:nvPr/>
        </p:nvSpPr>
        <p:spPr>
          <a:xfrm>
            <a:off x="4697686" y="4333638"/>
            <a:ext cx="197131" cy="294532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7924B70-E689-446C-317A-14D3DE218D3E}"/>
              </a:ext>
            </a:extLst>
          </p:cNvPr>
          <p:cNvSpPr/>
          <p:nvPr/>
        </p:nvSpPr>
        <p:spPr>
          <a:xfrm>
            <a:off x="5231810" y="4328099"/>
            <a:ext cx="197131" cy="294532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D918B4-F744-0F3E-1BFA-E16372F499A7}"/>
              </a:ext>
            </a:extLst>
          </p:cNvPr>
          <p:cNvSpPr/>
          <p:nvPr/>
        </p:nvSpPr>
        <p:spPr>
          <a:xfrm>
            <a:off x="2374886" y="4069478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08E35AD-1C42-4411-9897-2BC51C2C40AA}"/>
              </a:ext>
            </a:extLst>
          </p:cNvPr>
          <p:cNvSpPr/>
          <p:nvPr/>
        </p:nvSpPr>
        <p:spPr>
          <a:xfrm>
            <a:off x="2367927" y="5196425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80D16E8-6C3D-2B48-13D5-833735AF0775}"/>
              </a:ext>
            </a:extLst>
          </p:cNvPr>
          <p:cNvSpPr/>
          <p:nvPr/>
        </p:nvSpPr>
        <p:spPr>
          <a:xfrm>
            <a:off x="3164441" y="5207500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612A0D8-9724-A46B-27C0-BB46B8404D27}"/>
              </a:ext>
            </a:extLst>
          </p:cNvPr>
          <p:cNvSpPr/>
          <p:nvPr/>
        </p:nvSpPr>
        <p:spPr>
          <a:xfrm>
            <a:off x="3152287" y="4069478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51C9C24-C828-54E1-1456-D450E146A2D0}"/>
              </a:ext>
            </a:extLst>
          </p:cNvPr>
          <p:cNvSpPr/>
          <p:nvPr/>
        </p:nvSpPr>
        <p:spPr>
          <a:xfrm>
            <a:off x="4655111" y="4280306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0F84BF0-03E4-C761-3970-B230783EA227}"/>
              </a:ext>
            </a:extLst>
          </p:cNvPr>
          <p:cNvSpPr/>
          <p:nvPr/>
        </p:nvSpPr>
        <p:spPr>
          <a:xfrm>
            <a:off x="5189235" y="4272176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표 71">
            <a:extLst>
              <a:ext uri="{FF2B5EF4-FFF2-40B4-BE49-F238E27FC236}">
                <a16:creationId xmlns:a16="http://schemas.microsoft.com/office/drawing/2014/main" id="{000AEAB9-13AA-1868-CAFE-913CB95B1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723540"/>
              </p:ext>
            </p:extLst>
          </p:nvPr>
        </p:nvGraphicFramePr>
        <p:xfrm>
          <a:off x="7346749" y="4268542"/>
          <a:ext cx="2170983" cy="145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27">
                  <a:extLst>
                    <a:ext uri="{9D8B030D-6E8A-4147-A177-3AD203B41FA5}">
                      <a16:colId xmlns:a16="http://schemas.microsoft.com/office/drawing/2014/main" val="700342161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2644755520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3484143800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2855332275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3225264878"/>
                    </a:ext>
                  </a:extLst>
                </a:gridCol>
              </a:tblGrid>
              <a:tr h="22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Text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376477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CV001A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ko-KR" altLang="en-US" sz="11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87525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CV001B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34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ko-KR" altLang="en-US" sz="11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782979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P-10-01A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ko-KR" altLang="en-US" sz="11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470039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P-10-01B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ko-KR" altLang="en-US" sz="11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126360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64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7127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79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527566"/>
                  </a:ext>
                </a:extLst>
              </a:tr>
            </a:tbl>
          </a:graphicData>
        </a:graphic>
      </p:graphicFrame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AE6ADD56-3702-E9BC-1323-94FD575137BD}"/>
              </a:ext>
            </a:extLst>
          </p:cNvPr>
          <p:cNvSpPr/>
          <p:nvPr/>
        </p:nvSpPr>
        <p:spPr>
          <a:xfrm>
            <a:off x="6013029" y="4775060"/>
            <a:ext cx="662768" cy="370935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Design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딥 러닝 기반 텍스트 인식모델을 사용하여 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내 심볼과 파이프라인 인식기법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입력 이미지 </a:t>
            </a:r>
            <a:r>
              <a:rPr kumimoji="1" lang="ko-KR" altLang="en-US" sz="1900" dirty="0" err="1">
                <a:solidFill>
                  <a:schemeClr val="bg2">
                    <a:lumMod val="10000"/>
                  </a:schemeClr>
                </a:solidFill>
              </a:rPr>
              <a:t>전처리</a:t>
            </a:r>
            <a:endParaRPr kumimoji="1" lang="en-US" altLang="ko-KR" sz="19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내 태그 추출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태그 분류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심볼 태그 위치정보를 기반으로 심볼 영역 탐지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67A5E2-7250-7217-C792-B7D680434D74}"/>
              </a:ext>
            </a:extLst>
          </p:cNvPr>
          <p:cNvGrpSpPr/>
          <p:nvPr/>
        </p:nvGrpSpPr>
        <p:grpSpPr>
          <a:xfrm>
            <a:off x="718089" y="4162156"/>
            <a:ext cx="1322494" cy="1218880"/>
            <a:chOff x="2364563" y="4008583"/>
            <a:chExt cx="2035834" cy="234175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C742C7-B18D-6336-54F9-15ABC860024F}"/>
                </a:ext>
              </a:extLst>
            </p:cNvPr>
            <p:cNvSpPr/>
            <p:nvPr/>
          </p:nvSpPr>
          <p:spPr>
            <a:xfrm>
              <a:off x="2492743" y="4153896"/>
              <a:ext cx="1907654" cy="21964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2D2A669-4F10-1B0E-8BE7-05B6402AC390}"/>
                </a:ext>
              </a:extLst>
            </p:cNvPr>
            <p:cNvSpPr/>
            <p:nvPr/>
          </p:nvSpPr>
          <p:spPr>
            <a:xfrm>
              <a:off x="2458238" y="4105200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97F161-7A1B-54C1-1866-A560362E9973}"/>
                </a:ext>
              </a:extLst>
            </p:cNvPr>
            <p:cNvSpPr/>
            <p:nvPr/>
          </p:nvSpPr>
          <p:spPr>
            <a:xfrm>
              <a:off x="2433575" y="4074597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8299EA9-F2E4-16E0-7FEC-C184BF17229B}"/>
                </a:ext>
              </a:extLst>
            </p:cNvPr>
            <p:cNvSpPr/>
            <p:nvPr/>
          </p:nvSpPr>
          <p:spPr>
            <a:xfrm>
              <a:off x="2399069" y="4042473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8" descr="Process Tech &amp; Oper Acad - ISA P&amp;ID Symbols Evolve for DCS">
              <a:extLst>
                <a:ext uri="{FF2B5EF4-FFF2-40B4-BE49-F238E27FC236}">
                  <a16:creationId xmlns:a16="http://schemas.microsoft.com/office/drawing/2014/main" id="{9CC7812B-E805-6703-7EEC-42E7C4033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563" y="4008583"/>
              <a:ext cx="1907653" cy="219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83FADB5-B1D9-BDBC-AC56-65304343F43B}"/>
              </a:ext>
            </a:extLst>
          </p:cNvPr>
          <p:cNvSpPr txBox="1"/>
          <p:nvPr/>
        </p:nvSpPr>
        <p:spPr>
          <a:xfrm>
            <a:off x="856578" y="5433371"/>
            <a:ext cx="10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P&amp;ID image</a:t>
            </a:r>
            <a:endParaRPr lang="ko-KR" altLang="en-US" sz="1400" b="1" i="1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130290C-93B2-8919-BEDB-D1BD641383B6}"/>
              </a:ext>
            </a:extLst>
          </p:cNvPr>
          <p:cNvSpPr/>
          <p:nvPr/>
        </p:nvSpPr>
        <p:spPr>
          <a:xfrm>
            <a:off x="2232632" y="4515053"/>
            <a:ext cx="692259" cy="399540"/>
          </a:xfrm>
          <a:prstGeom prst="rightArrow">
            <a:avLst>
              <a:gd name="adj1" fmla="val 49866"/>
              <a:gd name="adj2" fmla="val 62245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BDD82C-C93C-F16D-7637-20DE5ECF9D15}"/>
              </a:ext>
            </a:extLst>
          </p:cNvPr>
          <p:cNvSpPr/>
          <p:nvPr/>
        </p:nvSpPr>
        <p:spPr>
          <a:xfrm>
            <a:off x="9657386" y="4446468"/>
            <a:ext cx="1446848" cy="53547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Symbol</a:t>
            </a:r>
          </a:p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Detection</a:t>
            </a:r>
            <a:endParaRPr lang="ko-KR" altLang="en-US" b="1" i="1" dirty="0">
              <a:solidFill>
                <a:srgbClr val="1A1D21"/>
              </a:solidFill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FC543AA0-C1D0-9C08-04BC-ADD813312C9C}"/>
              </a:ext>
            </a:extLst>
          </p:cNvPr>
          <p:cNvCxnSpPr>
            <a:cxnSpLocks/>
            <a:stCxn id="44" idx="3"/>
            <a:endCxn id="146" idx="1"/>
          </p:cNvCxnSpPr>
          <p:nvPr/>
        </p:nvCxnSpPr>
        <p:spPr>
          <a:xfrm>
            <a:off x="6476391" y="4719795"/>
            <a:ext cx="1749801" cy="7620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E71E24-1AAD-D8C0-A514-7FFABC06DA2F}"/>
              </a:ext>
            </a:extLst>
          </p:cNvPr>
          <p:cNvGrpSpPr/>
          <p:nvPr/>
        </p:nvGrpSpPr>
        <p:grpSpPr>
          <a:xfrm>
            <a:off x="4877509" y="4041516"/>
            <a:ext cx="1711555" cy="1430223"/>
            <a:chOff x="5313593" y="3754548"/>
            <a:chExt cx="1371793" cy="1221461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D63F7DE6-870D-432B-85FE-1F5BDD6D845F}"/>
                </a:ext>
              </a:extLst>
            </p:cNvPr>
            <p:cNvSpPr/>
            <p:nvPr/>
          </p:nvSpPr>
          <p:spPr>
            <a:xfrm>
              <a:off x="5319651" y="3906965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03B3856-E85B-FB8D-D28C-B61A0BFC2D3F}"/>
                </a:ext>
              </a:extLst>
            </p:cNvPr>
            <p:cNvSpPr/>
            <p:nvPr/>
          </p:nvSpPr>
          <p:spPr>
            <a:xfrm>
              <a:off x="5319651" y="4219926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4E95E7F-B3DC-ED17-90E1-6F6BFB8E4678}"/>
                </a:ext>
              </a:extLst>
            </p:cNvPr>
            <p:cNvSpPr/>
            <p:nvPr/>
          </p:nvSpPr>
          <p:spPr>
            <a:xfrm>
              <a:off x="5313593" y="4563465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A71A24C-BD8E-B41D-D428-453646347A63}"/>
                </a:ext>
              </a:extLst>
            </p:cNvPr>
            <p:cNvSpPr/>
            <p:nvPr/>
          </p:nvSpPr>
          <p:spPr>
            <a:xfrm>
              <a:off x="5679509" y="3754548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8AE8305-7E31-7D4D-7395-303E7E1067EF}"/>
                </a:ext>
              </a:extLst>
            </p:cNvPr>
            <p:cNvSpPr/>
            <p:nvPr/>
          </p:nvSpPr>
          <p:spPr>
            <a:xfrm>
              <a:off x="5682538" y="40675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6890D5D-9A19-0B44-A7E0-3DA04D598677}"/>
                </a:ext>
              </a:extLst>
            </p:cNvPr>
            <p:cNvSpPr/>
            <p:nvPr/>
          </p:nvSpPr>
          <p:spPr>
            <a:xfrm>
              <a:off x="5682538" y="4380470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952BF14-08C5-39CA-2816-ABB28CA79D80}"/>
                </a:ext>
              </a:extLst>
            </p:cNvPr>
            <p:cNvSpPr/>
            <p:nvPr/>
          </p:nvSpPr>
          <p:spPr>
            <a:xfrm>
              <a:off x="5676480" y="47240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4BB85F-CEEB-6F39-E8DE-9894CB400E0A}"/>
                </a:ext>
              </a:extLst>
            </p:cNvPr>
            <p:cNvSpPr/>
            <p:nvPr/>
          </p:nvSpPr>
          <p:spPr>
            <a:xfrm>
              <a:off x="6048454" y="3754548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7E522C2-D578-E26D-5C16-DE9AA8AC6734}"/>
                </a:ext>
              </a:extLst>
            </p:cNvPr>
            <p:cNvSpPr/>
            <p:nvPr/>
          </p:nvSpPr>
          <p:spPr>
            <a:xfrm>
              <a:off x="6051483" y="40675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63C3AB7-3FA6-153A-0884-5AF7288EBCE8}"/>
                </a:ext>
              </a:extLst>
            </p:cNvPr>
            <p:cNvSpPr/>
            <p:nvPr/>
          </p:nvSpPr>
          <p:spPr>
            <a:xfrm>
              <a:off x="6051483" y="4380470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275CB665-0D21-E4B6-E517-A5C299872FCA}"/>
                </a:ext>
              </a:extLst>
            </p:cNvPr>
            <p:cNvSpPr/>
            <p:nvPr/>
          </p:nvSpPr>
          <p:spPr>
            <a:xfrm>
              <a:off x="6045425" y="47240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A90B94A-899D-F89C-B5AE-8CE848E74C74}"/>
                </a:ext>
              </a:extLst>
            </p:cNvPr>
            <p:cNvSpPr/>
            <p:nvPr/>
          </p:nvSpPr>
          <p:spPr>
            <a:xfrm>
              <a:off x="6433386" y="3915092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B14622A-D0FA-4C30-FAE7-D5FACF87B3A5}"/>
                </a:ext>
              </a:extLst>
            </p:cNvPr>
            <p:cNvSpPr/>
            <p:nvPr/>
          </p:nvSpPr>
          <p:spPr>
            <a:xfrm>
              <a:off x="6420427" y="4224087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B8051BF-C92B-FFB5-E761-202ACCC248D3}"/>
                </a:ext>
              </a:extLst>
            </p:cNvPr>
            <p:cNvSpPr/>
            <p:nvPr/>
          </p:nvSpPr>
          <p:spPr>
            <a:xfrm>
              <a:off x="6429514" y="4565822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193A42-A6AB-CA2A-E8A1-272FF0B48213}"/>
                </a:ext>
              </a:extLst>
            </p:cNvPr>
            <p:cNvCxnSpPr>
              <a:stCxn id="65" idx="6"/>
              <a:endCxn id="68" idx="2"/>
            </p:cNvCxnSpPr>
            <p:nvPr/>
          </p:nvCxnSpPr>
          <p:spPr>
            <a:xfrm flipV="1">
              <a:off x="5571651" y="3880548"/>
              <a:ext cx="107858" cy="152417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F51FF17C-C88A-B9B6-7CB3-A37D64031FBB}"/>
                </a:ext>
              </a:extLst>
            </p:cNvPr>
            <p:cNvCxnSpPr>
              <a:cxnSpLocks/>
              <a:stCxn id="65" idx="6"/>
              <a:endCxn id="69" idx="2"/>
            </p:cNvCxnSpPr>
            <p:nvPr/>
          </p:nvCxnSpPr>
          <p:spPr>
            <a:xfrm>
              <a:off x="5571651" y="4032965"/>
              <a:ext cx="110887" cy="1605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8F880885-D00E-5733-13A4-95896B0BD11B}"/>
                </a:ext>
              </a:extLst>
            </p:cNvPr>
            <p:cNvCxnSpPr>
              <a:cxnSpLocks/>
              <a:stCxn id="65" idx="6"/>
              <a:endCxn id="70" idx="2"/>
            </p:cNvCxnSpPr>
            <p:nvPr/>
          </p:nvCxnSpPr>
          <p:spPr>
            <a:xfrm>
              <a:off x="5571651" y="4032965"/>
              <a:ext cx="110887" cy="473505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025DBF43-BE8D-00CA-3EDB-3D6DFE66A3AC}"/>
                </a:ext>
              </a:extLst>
            </p:cNvPr>
            <p:cNvCxnSpPr>
              <a:cxnSpLocks/>
              <a:stCxn id="65" idx="6"/>
              <a:endCxn id="71" idx="2"/>
            </p:cNvCxnSpPr>
            <p:nvPr/>
          </p:nvCxnSpPr>
          <p:spPr>
            <a:xfrm>
              <a:off x="5571651" y="4032965"/>
              <a:ext cx="104829" cy="8170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7D08CD1D-351A-53ED-8845-CB7FF31ACE37}"/>
                </a:ext>
              </a:extLst>
            </p:cNvPr>
            <p:cNvCxnSpPr>
              <a:cxnSpLocks/>
              <a:stCxn id="66" idx="6"/>
              <a:endCxn id="68" idx="2"/>
            </p:cNvCxnSpPr>
            <p:nvPr/>
          </p:nvCxnSpPr>
          <p:spPr>
            <a:xfrm flipV="1">
              <a:off x="5571651" y="3880548"/>
              <a:ext cx="107858" cy="465378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97D1107-1D18-D912-D7C2-08F191D36842}"/>
                </a:ext>
              </a:extLst>
            </p:cNvPr>
            <p:cNvCxnSpPr>
              <a:cxnSpLocks/>
              <a:stCxn id="66" idx="6"/>
              <a:endCxn id="69" idx="2"/>
            </p:cNvCxnSpPr>
            <p:nvPr/>
          </p:nvCxnSpPr>
          <p:spPr>
            <a:xfrm flipV="1">
              <a:off x="5571651" y="4193509"/>
              <a:ext cx="110887" cy="152417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BCFD9971-2809-6126-F1C7-114957F47284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5571651" y="4345926"/>
              <a:ext cx="110887" cy="1605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E434B3A3-01AC-5127-F17D-761586AA1336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>
              <a:off x="5571651" y="4345926"/>
              <a:ext cx="104829" cy="504083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9EC91E18-CCB2-4321-AF87-ACB53C8AE2CD}"/>
                </a:ext>
              </a:extLst>
            </p:cNvPr>
            <p:cNvCxnSpPr>
              <a:cxnSpLocks/>
              <a:stCxn id="67" idx="6"/>
              <a:endCxn id="68" idx="2"/>
            </p:cNvCxnSpPr>
            <p:nvPr/>
          </p:nvCxnSpPr>
          <p:spPr>
            <a:xfrm flipV="1">
              <a:off x="5565593" y="3880548"/>
              <a:ext cx="113916" cy="808917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3B35D73-927E-341F-A083-39FAA816ED20}"/>
                </a:ext>
              </a:extLst>
            </p:cNvPr>
            <p:cNvCxnSpPr>
              <a:cxnSpLocks/>
              <a:stCxn id="67" idx="6"/>
              <a:endCxn id="69" idx="2"/>
            </p:cNvCxnSpPr>
            <p:nvPr/>
          </p:nvCxnSpPr>
          <p:spPr>
            <a:xfrm flipV="1">
              <a:off x="5565593" y="4193509"/>
              <a:ext cx="116945" cy="495956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D95AAC1-EBA8-4149-C632-54536E14B884}"/>
                </a:ext>
              </a:extLst>
            </p:cNvPr>
            <p:cNvCxnSpPr>
              <a:cxnSpLocks/>
              <a:stCxn id="67" idx="6"/>
              <a:endCxn id="70" idx="2"/>
            </p:cNvCxnSpPr>
            <p:nvPr/>
          </p:nvCxnSpPr>
          <p:spPr>
            <a:xfrm flipV="1">
              <a:off x="5565593" y="4506470"/>
              <a:ext cx="116945" cy="182995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AE6B92C-23E8-2E5A-AB24-313FEC2B5C4F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>
              <a:off x="5565593" y="4689465"/>
              <a:ext cx="110887" cy="1605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D7818100-E58C-0870-FFAD-A3B2411283E2}"/>
                </a:ext>
              </a:extLst>
            </p:cNvPr>
            <p:cNvCxnSpPr>
              <a:cxnSpLocks/>
              <a:stCxn id="68" idx="6"/>
              <a:endCxn id="72" idx="2"/>
            </p:cNvCxnSpPr>
            <p:nvPr/>
          </p:nvCxnSpPr>
          <p:spPr>
            <a:xfrm>
              <a:off x="5931509" y="3880548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BDBE0AE-514C-C7BD-8388-3CB60CF26FB1}"/>
                </a:ext>
              </a:extLst>
            </p:cNvPr>
            <p:cNvCxnSpPr>
              <a:cxnSpLocks/>
              <a:stCxn id="69" idx="6"/>
              <a:endCxn id="73" idx="2"/>
            </p:cNvCxnSpPr>
            <p:nvPr/>
          </p:nvCxnSpPr>
          <p:spPr>
            <a:xfrm>
              <a:off x="5934538" y="4193509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CB3317ED-289D-24FE-C407-5662B10E41A0}"/>
                </a:ext>
              </a:extLst>
            </p:cNvPr>
            <p:cNvCxnSpPr>
              <a:cxnSpLocks/>
              <a:stCxn id="70" idx="6"/>
              <a:endCxn id="74" idx="2"/>
            </p:cNvCxnSpPr>
            <p:nvPr/>
          </p:nvCxnSpPr>
          <p:spPr>
            <a:xfrm>
              <a:off x="5934538" y="4506470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EF853D6-8AB1-BDBE-A8A3-6FEF8CE1B457}"/>
                </a:ext>
              </a:extLst>
            </p:cNvPr>
            <p:cNvCxnSpPr>
              <a:cxnSpLocks/>
              <a:stCxn id="71" idx="6"/>
              <a:endCxn id="75" idx="2"/>
            </p:cNvCxnSpPr>
            <p:nvPr/>
          </p:nvCxnSpPr>
          <p:spPr>
            <a:xfrm>
              <a:off x="5928480" y="4850009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F5441F8F-3ADB-1788-AF7F-9F86368385E9}"/>
                </a:ext>
              </a:extLst>
            </p:cNvPr>
            <p:cNvCxnSpPr>
              <a:cxnSpLocks/>
              <a:stCxn id="71" idx="6"/>
              <a:endCxn id="72" idx="2"/>
            </p:cNvCxnSpPr>
            <p:nvPr/>
          </p:nvCxnSpPr>
          <p:spPr>
            <a:xfrm flipV="1">
              <a:off x="5928480" y="3880548"/>
              <a:ext cx="119974" cy="9694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E8C7D646-755B-696B-2674-D8A0EC12D50C}"/>
                </a:ext>
              </a:extLst>
            </p:cNvPr>
            <p:cNvCxnSpPr>
              <a:cxnSpLocks/>
              <a:stCxn id="71" idx="6"/>
              <a:endCxn id="74" idx="2"/>
            </p:cNvCxnSpPr>
            <p:nvPr/>
          </p:nvCxnSpPr>
          <p:spPr>
            <a:xfrm flipV="1">
              <a:off x="5928480" y="4506470"/>
              <a:ext cx="123003" cy="343539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9C914B8-9638-368C-8393-59F0D040C81B}"/>
                </a:ext>
              </a:extLst>
            </p:cNvPr>
            <p:cNvCxnSpPr>
              <a:cxnSpLocks/>
              <a:stCxn id="70" idx="6"/>
              <a:endCxn id="73" idx="2"/>
            </p:cNvCxnSpPr>
            <p:nvPr/>
          </p:nvCxnSpPr>
          <p:spPr>
            <a:xfrm flipV="1">
              <a:off x="5934538" y="4193509"/>
              <a:ext cx="116945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2432166D-BE76-980B-B892-92875B1BFE71}"/>
                </a:ext>
              </a:extLst>
            </p:cNvPr>
            <p:cNvCxnSpPr>
              <a:cxnSpLocks/>
              <a:stCxn id="70" idx="6"/>
              <a:endCxn id="75" idx="2"/>
            </p:cNvCxnSpPr>
            <p:nvPr/>
          </p:nvCxnSpPr>
          <p:spPr>
            <a:xfrm>
              <a:off x="5934538" y="4506470"/>
              <a:ext cx="110887" cy="343539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99CBE41-7C4F-09F3-6218-5EE465077452}"/>
                </a:ext>
              </a:extLst>
            </p:cNvPr>
            <p:cNvCxnSpPr>
              <a:cxnSpLocks/>
              <a:stCxn id="69" idx="6"/>
              <a:endCxn id="74" idx="2"/>
            </p:cNvCxnSpPr>
            <p:nvPr/>
          </p:nvCxnSpPr>
          <p:spPr>
            <a:xfrm>
              <a:off x="5934538" y="4193509"/>
              <a:ext cx="116945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225691E3-40F5-6133-938A-86B343EDC6F9}"/>
                </a:ext>
              </a:extLst>
            </p:cNvPr>
            <p:cNvCxnSpPr>
              <a:cxnSpLocks/>
              <a:stCxn id="69" idx="6"/>
              <a:endCxn id="72" idx="2"/>
            </p:cNvCxnSpPr>
            <p:nvPr/>
          </p:nvCxnSpPr>
          <p:spPr>
            <a:xfrm flipV="1">
              <a:off x="5934538" y="3880548"/>
              <a:ext cx="113916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279AD1DE-5E62-B294-A2A5-F624AB6A5A37}"/>
                </a:ext>
              </a:extLst>
            </p:cNvPr>
            <p:cNvCxnSpPr>
              <a:cxnSpLocks/>
              <a:stCxn id="68" idx="6"/>
              <a:endCxn id="73" idx="2"/>
            </p:cNvCxnSpPr>
            <p:nvPr/>
          </p:nvCxnSpPr>
          <p:spPr>
            <a:xfrm>
              <a:off x="5931509" y="3880548"/>
              <a:ext cx="119974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74574E3D-DAF3-0C39-DDE3-FBE9E639F436}"/>
                </a:ext>
              </a:extLst>
            </p:cNvPr>
            <p:cNvCxnSpPr>
              <a:cxnSpLocks/>
              <a:stCxn id="68" idx="6"/>
              <a:endCxn id="75" idx="2"/>
            </p:cNvCxnSpPr>
            <p:nvPr/>
          </p:nvCxnSpPr>
          <p:spPr>
            <a:xfrm>
              <a:off x="5931509" y="3880548"/>
              <a:ext cx="113916" cy="9694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9ACDE8D-B91F-C54C-FFD8-204914DAF073}"/>
                </a:ext>
              </a:extLst>
            </p:cNvPr>
            <p:cNvGrpSpPr/>
            <p:nvPr/>
          </p:nvGrpSpPr>
          <p:grpSpPr>
            <a:xfrm rot="10800000">
              <a:off x="6306512" y="3880548"/>
              <a:ext cx="116945" cy="969461"/>
              <a:chOff x="6767358" y="3823553"/>
              <a:chExt cx="116945" cy="969461"/>
            </a:xfrm>
            <a:grpFill/>
          </p:grpSpPr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C2257B62-DB49-57A8-1FDD-62A48B6717AC}"/>
                  </a:ext>
                </a:extLst>
              </p:cNvPr>
              <p:cNvCxnSpPr/>
              <p:nvPr/>
            </p:nvCxnSpPr>
            <p:spPr>
              <a:xfrm flipV="1">
                <a:off x="6773416" y="3823553"/>
                <a:ext cx="107858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F4B074E7-DBE1-0B63-720E-15D034379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DD0A383F-C984-9187-3FB4-07A08DE9D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10887" cy="47350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36EB8C98-FE85-1C50-1DE1-4E6BCB80AE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04829" cy="8170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1C0DCDFF-D580-5B59-EDD4-A301F228A4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3416" y="3823553"/>
                <a:ext cx="107858" cy="465378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A19C7224-2266-4DF8-CCAA-CAF843F811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3416" y="4136514"/>
                <a:ext cx="110887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F0F962FE-30F8-6A3A-BFD5-1EBE84C51E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4288931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6B4D3030-33E3-B3BD-6327-D141DD24D2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4288931"/>
                <a:ext cx="104829" cy="504083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2F8F9EAD-F970-3062-8791-90FEC3F3E4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3823553"/>
                <a:ext cx="113916" cy="8089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26CF3BFD-8EE9-6B58-C7C2-853E6D2DF7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4136514"/>
                <a:ext cx="116945" cy="495956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EF64C6FD-5B71-FB2F-01A4-6D9745B045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4449475"/>
                <a:ext cx="116945" cy="18299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EFFE0462-FC3D-D6A0-FDA2-4807077222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7358" y="4632470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A3EF8C0-62AD-B564-B5BD-1FB32D3326D5}"/>
              </a:ext>
            </a:extLst>
          </p:cNvPr>
          <p:cNvSpPr/>
          <p:nvPr/>
        </p:nvSpPr>
        <p:spPr>
          <a:xfrm>
            <a:off x="4956420" y="4387131"/>
            <a:ext cx="1519971" cy="66532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Text Recognition</a:t>
            </a:r>
            <a:endParaRPr lang="ko-KR" altLang="en-US" b="1" i="1" dirty="0">
              <a:solidFill>
                <a:srgbClr val="1A1D21"/>
              </a:solidFill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A4876AC-F977-948A-6358-668301066AB2}"/>
              </a:ext>
            </a:extLst>
          </p:cNvPr>
          <p:cNvGrpSpPr/>
          <p:nvPr/>
        </p:nvGrpSpPr>
        <p:grpSpPr>
          <a:xfrm>
            <a:off x="6864923" y="4309766"/>
            <a:ext cx="771525" cy="803286"/>
            <a:chOff x="4017205" y="2592758"/>
            <a:chExt cx="771525" cy="803286"/>
          </a:xfrm>
        </p:grpSpPr>
        <p:sp>
          <p:nvSpPr>
            <p:cNvPr id="130" name="순서도: 수동 연산 129">
              <a:extLst>
                <a:ext uri="{FF2B5EF4-FFF2-40B4-BE49-F238E27FC236}">
                  <a16:creationId xmlns:a16="http://schemas.microsoft.com/office/drawing/2014/main" id="{EAE403A8-621F-7862-A93C-3EB874A32A1A}"/>
                </a:ext>
              </a:extLst>
            </p:cNvPr>
            <p:cNvSpPr/>
            <p:nvPr/>
          </p:nvSpPr>
          <p:spPr>
            <a:xfrm rot="16200000">
              <a:off x="4025826" y="2642942"/>
              <a:ext cx="803286" cy="702918"/>
            </a:xfrm>
            <a:prstGeom prst="flowChartManualOperation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F04A76A-F4F1-3532-4266-0EBF646235A0}"/>
                </a:ext>
              </a:extLst>
            </p:cNvPr>
            <p:cNvSpPr txBox="1"/>
            <p:nvPr/>
          </p:nvSpPr>
          <p:spPr>
            <a:xfrm>
              <a:off x="4017205" y="2680761"/>
              <a:ext cx="771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>
                  <a:solidFill>
                    <a:schemeClr val="bg2">
                      <a:lumMod val="10000"/>
                    </a:schemeClr>
                  </a:solidFill>
                </a:rPr>
                <a:t>Text</a:t>
              </a:r>
            </a:p>
            <a:p>
              <a:pPr algn="ctr"/>
              <a:r>
                <a:rPr lang="en-US" altLang="ko-KR" b="1" i="1" dirty="0">
                  <a:solidFill>
                    <a:schemeClr val="bg2">
                      <a:lumMod val="10000"/>
                    </a:schemeClr>
                  </a:solidFill>
                </a:rPr>
                <a:t>Filter</a:t>
              </a:r>
              <a:endParaRPr lang="ko-KR" altLang="en-US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C28292D1-BA95-52D4-DC29-9E23F5CE85F7}"/>
              </a:ext>
            </a:extLst>
          </p:cNvPr>
          <p:cNvSpPr/>
          <p:nvPr/>
        </p:nvSpPr>
        <p:spPr>
          <a:xfrm>
            <a:off x="8341082" y="4365690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22E026FF-2BB8-B2D6-E471-CD4CB6D2E234}"/>
              </a:ext>
            </a:extLst>
          </p:cNvPr>
          <p:cNvSpPr/>
          <p:nvPr/>
        </p:nvSpPr>
        <p:spPr>
          <a:xfrm>
            <a:off x="8302209" y="4403847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3E56AA21-409A-D3A4-D92A-94F6D50D9233}"/>
              </a:ext>
            </a:extLst>
          </p:cNvPr>
          <p:cNvSpPr/>
          <p:nvPr/>
        </p:nvSpPr>
        <p:spPr>
          <a:xfrm>
            <a:off x="8265065" y="4447518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AF1B6EF0-0465-2DD4-861A-3DD1CFDE5856}"/>
              </a:ext>
            </a:extLst>
          </p:cNvPr>
          <p:cNvSpPr/>
          <p:nvPr/>
        </p:nvSpPr>
        <p:spPr>
          <a:xfrm>
            <a:off x="8226192" y="4488056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A5BD993-166B-681C-9D6B-7565C18385F6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9064445" y="4714204"/>
            <a:ext cx="592941" cy="11734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4E9407-6AB7-E180-1C69-911F86D33B51}"/>
              </a:ext>
            </a:extLst>
          </p:cNvPr>
          <p:cNvSpPr/>
          <p:nvPr/>
        </p:nvSpPr>
        <p:spPr>
          <a:xfrm>
            <a:off x="3012364" y="4470228"/>
            <a:ext cx="1470460" cy="50087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>
                <a:solidFill>
                  <a:srgbClr val="1A1D21"/>
                </a:solidFill>
              </a:rPr>
              <a:t>Preprocessing</a:t>
            </a:r>
            <a:endParaRPr lang="ko-KR" altLang="en-US" b="1" i="1" dirty="0">
              <a:solidFill>
                <a:srgbClr val="1A1D2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76499D8-2BF1-7854-7649-0564FDA6B12D}"/>
              </a:ext>
            </a:extLst>
          </p:cNvPr>
          <p:cNvCxnSpPr>
            <a:cxnSpLocks/>
            <a:stCxn id="11" idx="3"/>
            <a:endCxn id="44" idx="1"/>
          </p:cNvCxnSpPr>
          <p:nvPr/>
        </p:nvCxnSpPr>
        <p:spPr>
          <a:xfrm flipV="1">
            <a:off x="4482824" y="4719795"/>
            <a:ext cx="473596" cy="870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004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 Preprocessing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B6C879A-2BCC-48AC-F85C-664E042154C9}"/>
              </a:ext>
            </a:extLst>
          </p:cNvPr>
          <p:cNvSpPr/>
          <p:nvPr/>
        </p:nvSpPr>
        <p:spPr>
          <a:xfrm>
            <a:off x="6192905" y="4592647"/>
            <a:ext cx="600075" cy="361950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3D07F35-8FBA-DBAE-FEF3-10F1BA9C2CA2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탐지 성능향상을 위한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Gray scale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변환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탐지대상이 아닌 테두리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+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테이블영역 제거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42AC42-6A81-DA20-0F48-0A4E68E36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3337923"/>
            <a:ext cx="4070140" cy="2874667"/>
          </a:xfrm>
          <a:prstGeom prst="rect">
            <a:avLst/>
          </a:prstGeom>
        </p:spPr>
      </p:pic>
      <p:pic>
        <p:nvPicPr>
          <p:cNvPr id="8" name="그림 7" descr="텍스트, 하늘이(가) 표시된 사진&#10;&#10;자동 생성된 설명">
            <a:extLst>
              <a:ext uri="{FF2B5EF4-FFF2-40B4-BE49-F238E27FC236}">
                <a16:creationId xmlns:a16="http://schemas.microsoft.com/office/drawing/2014/main" id="{32865372-B537-A2BC-6CFE-EC0BAB12C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046" y="3363440"/>
            <a:ext cx="3580708" cy="26867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78DA859-FEF7-DAD4-76BB-0E72BBEAFDBD}"/>
              </a:ext>
            </a:extLst>
          </p:cNvPr>
          <p:cNvSpPr/>
          <p:nvPr/>
        </p:nvSpPr>
        <p:spPr>
          <a:xfrm>
            <a:off x="1448330" y="3365134"/>
            <a:ext cx="3992880" cy="19340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A9D231-8123-8FA4-7BBC-0B9E88E0BA96}"/>
              </a:ext>
            </a:extLst>
          </p:cNvPr>
          <p:cNvSpPr/>
          <p:nvPr/>
        </p:nvSpPr>
        <p:spPr>
          <a:xfrm rot="5400000">
            <a:off x="141283" y="4678107"/>
            <a:ext cx="2820364" cy="20627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DE113-C87F-66D1-3E6A-958B5B1405B1}"/>
              </a:ext>
            </a:extLst>
          </p:cNvPr>
          <p:cNvSpPr/>
          <p:nvPr/>
        </p:nvSpPr>
        <p:spPr>
          <a:xfrm>
            <a:off x="1448330" y="5915365"/>
            <a:ext cx="3992880" cy="28664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1CF3DD-F9DE-69EC-8063-B00513A450DD}"/>
              </a:ext>
            </a:extLst>
          </p:cNvPr>
          <p:cNvSpPr/>
          <p:nvPr/>
        </p:nvSpPr>
        <p:spPr>
          <a:xfrm rot="5400000">
            <a:off x="3927893" y="4670487"/>
            <a:ext cx="2820364" cy="20627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EC458C-A29C-C9F3-9022-29578287961A}"/>
              </a:ext>
            </a:extLst>
          </p:cNvPr>
          <p:cNvSpPr/>
          <p:nvPr/>
        </p:nvSpPr>
        <p:spPr>
          <a:xfrm rot="5400000">
            <a:off x="4370611" y="5113207"/>
            <a:ext cx="1276521" cy="86467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6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0" grpId="0" animBg="1"/>
      <p:bldP spid="11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01">
            <a:extLst>
              <a:ext uri="{FF2B5EF4-FFF2-40B4-BE49-F238E27FC236}">
                <a16:creationId xmlns:a16="http://schemas.microsoft.com/office/drawing/2014/main" id="{1AEAF3A6-444F-9A7D-A3BE-D8B5E4E19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34208"/>
              </p:ext>
            </p:extLst>
          </p:nvPr>
        </p:nvGraphicFramePr>
        <p:xfrm>
          <a:off x="9346637" y="4283810"/>
          <a:ext cx="2623888" cy="1321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12">
                  <a:extLst>
                    <a:ext uri="{9D8B030D-6E8A-4147-A177-3AD203B41FA5}">
                      <a16:colId xmlns:a16="http://schemas.microsoft.com/office/drawing/2014/main" val="635278403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3268209172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1350780444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169346241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700602111"/>
                    </a:ext>
                  </a:extLst>
                </a:gridCol>
              </a:tblGrid>
              <a:tr h="271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Text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x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y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w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h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8731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“Line-001”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2345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882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220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008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“Valve-001”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1200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2012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350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50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1333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dirty="0">
                          <a:latin typeface="+mn-lt"/>
                        </a:rPr>
                        <a:t>“Line-008”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3623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2314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256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4381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2273"/>
                  </a:ext>
                </a:extLst>
              </a:tr>
            </a:tbl>
          </a:graphicData>
        </a:graphic>
      </p:graphicFrame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Text Recognition</a:t>
            </a:r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2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텍스트 인식모델로</a:t>
            </a:r>
            <a:r>
              <a:rPr kumimoji="1" lang="en-US" altLang="ko-KR" sz="22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Tesseract OCR</a:t>
            </a:r>
            <a:r>
              <a:rPr kumimoji="1" lang="ko-KR" altLang="en-US" sz="22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사용 </a:t>
            </a:r>
            <a:endParaRPr kumimoji="1" lang="en-US" altLang="ko-KR" sz="22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LSTM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기반 오픈소스 광학문자인식 엔진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문서 내 텍스트 인식에서 높은 성능을 보임</a:t>
            </a:r>
            <a:endParaRPr kumimoji="1" lang="en-US" altLang="ko-KR" sz="1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.</a:t>
            </a:r>
            <a:r>
              <a:rPr kumimoji="1" lang="en-US" altLang="ko-KR" sz="1800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ttf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형식 폰트 파일로 훈련데이터셋 자동 생성기능 제공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, 168</a:t>
            </a:r>
            <a:r>
              <a:rPr kumimoji="1" lang="ko-KR" altLang="en-US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개 언어 인식 </a:t>
            </a:r>
            <a:r>
              <a:rPr kumimoji="1" lang="en-US" altLang="ko-KR" sz="1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sz="22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정규표현식을 사용하여 심볼과 파이프라인 태그 분류 </a:t>
            </a:r>
            <a:endParaRPr kumimoji="1" lang="en-US" altLang="ko-KR" sz="22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74F2CED-B3AE-B133-7ED8-6C23F29CAF25}"/>
              </a:ext>
            </a:extLst>
          </p:cNvPr>
          <p:cNvSpPr txBox="1"/>
          <p:nvPr/>
        </p:nvSpPr>
        <p:spPr>
          <a:xfrm rot="5400000">
            <a:off x="9360162" y="5557939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9405FAC-815E-18CB-B088-68376BD74732}"/>
              </a:ext>
            </a:extLst>
          </p:cNvPr>
          <p:cNvSpPr txBox="1"/>
          <p:nvPr/>
        </p:nvSpPr>
        <p:spPr>
          <a:xfrm rot="5400000">
            <a:off x="9981360" y="5557939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DB22A9-48B2-2CED-E5DA-2E792F485BB7}"/>
              </a:ext>
            </a:extLst>
          </p:cNvPr>
          <p:cNvSpPr txBox="1"/>
          <p:nvPr/>
        </p:nvSpPr>
        <p:spPr>
          <a:xfrm rot="5400000">
            <a:off x="10416876" y="5557939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CCE7C27-9DA9-9EE9-14ED-2D3E97168954}"/>
              </a:ext>
            </a:extLst>
          </p:cNvPr>
          <p:cNvSpPr txBox="1"/>
          <p:nvPr/>
        </p:nvSpPr>
        <p:spPr>
          <a:xfrm rot="5400000">
            <a:off x="10902978" y="5557939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CF7C53B-A18A-481A-BB66-E7CE7F2B451C}"/>
              </a:ext>
            </a:extLst>
          </p:cNvPr>
          <p:cNvSpPr txBox="1"/>
          <p:nvPr/>
        </p:nvSpPr>
        <p:spPr>
          <a:xfrm rot="5400000">
            <a:off x="11385203" y="5557939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133" name="화살표: 오른쪽 132">
            <a:extLst>
              <a:ext uri="{FF2B5EF4-FFF2-40B4-BE49-F238E27FC236}">
                <a16:creationId xmlns:a16="http://schemas.microsoft.com/office/drawing/2014/main" id="{BF940CF6-BEC7-379C-DFBE-73D619B2F4B0}"/>
              </a:ext>
            </a:extLst>
          </p:cNvPr>
          <p:cNvSpPr/>
          <p:nvPr/>
        </p:nvSpPr>
        <p:spPr>
          <a:xfrm>
            <a:off x="4121195" y="4841309"/>
            <a:ext cx="600075" cy="361950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814DF40-5886-68E7-070A-48905F732579}"/>
              </a:ext>
            </a:extLst>
          </p:cNvPr>
          <p:cNvSpPr/>
          <p:nvPr/>
        </p:nvSpPr>
        <p:spPr>
          <a:xfrm>
            <a:off x="8385291" y="4794977"/>
            <a:ext cx="600075" cy="361950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하늘이(가) 표시된 사진&#10;&#10;자동 생성된 설명">
            <a:extLst>
              <a:ext uri="{FF2B5EF4-FFF2-40B4-BE49-F238E27FC236}">
                <a16:creationId xmlns:a16="http://schemas.microsoft.com/office/drawing/2014/main" id="{B895E65D-34C3-6151-73EA-FFF9BCBB8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1" y="3998949"/>
            <a:ext cx="3128528" cy="2347435"/>
          </a:xfrm>
          <a:prstGeom prst="rect">
            <a:avLst/>
          </a:prstGeom>
        </p:spPr>
      </p:pic>
      <p:pic>
        <p:nvPicPr>
          <p:cNvPr id="6" name="그림 5" descr="텍스트, 하늘이(가) 표시된 사진&#10;&#10;자동 생성된 설명">
            <a:extLst>
              <a:ext uri="{FF2B5EF4-FFF2-40B4-BE49-F238E27FC236}">
                <a16:creationId xmlns:a16="http://schemas.microsoft.com/office/drawing/2014/main" id="{B4A6716A-5EB4-5D6F-D9BC-3F5596984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49" y="4117974"/>
            <a:ext cx="2968913" cy="21748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D25B3F-6612-95FB-EDC8-F79125CE3F69}"/>
              </a:ext>
            </a:extLst>
          </p:cNvPr>
          <p:cNvSpPr/>
          <p:nvPr/>
        </p:nvSpPr>
        <p:spPr>
          <a:xfrm>
            <a:off x="6854098" y="4730950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EF5FAB-709E-CA30-D6DA-234BF0F57210}"/>
              </a:ext>
            </a:extLst>
          </p:cNvPr>
          <p:cNvSpPr/>
          <p:nvPr/>
        </p:nvSpPr>
        <p:spPr>
          <a:xfrm>
            <a:off x="5460398" y="5065377"/>
            <a:ext cx="81238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1F9E1-7CD8-ECF3-3E19-6213105736B2}"/>
              </a:ext>
            </a:extLst>
          </p:cNvPr>
          <p:cNvSpPr/>
          <p:nvPr/>
        </p:nvSpPr>
        <p:spPr>
          <a:xfrm>
            <a:off x="5639615" y="4767780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16E673-E6F0-7058-F2EB-91819C2DB824}"/>
              </a:ext>
            </a:extLst>
          </p:cNvPr>
          <p:cNvSpPr/>
          <p:nvPr/>
        </p:nvSpPr>
        <p:spPr>
          <a:xfrm>
            <a:off x="6667215" y="4990898"/>
            <a:ext cx="96440" cy="28828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C921DA-4523-A7F4-CAC3-F0FCBB7E88E6}"/>
              </a:ext>
            </a:extLst>
          </p:cNvPr>
          <p:cNvSpPr/>
          <p:nvPr/>
        </p:nvSpPr>
        <p:spPr>
          <a:xfrm>
            <a:off x="5361928" y="4327239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6ACA84-2071-71BD-72EF-891126060349}"/>
              </a:ext>
            </a:extLst>
          </p:cNvPr>
          <p:cNvSpPr/>
          <p:nvPr/>
        </p:nvSpPr>
        <p:spPr>
          <a:xfrm>
            <a:off x="5794706" y="4303158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776636-2400-AD00-54BF-D674B449D8EB}"/>
              </a:ext>
            </a:extLst>
          </p:cNvPr>
          <p:cNvSpPr/>
          <p:nvPr/>
        </p:nvSpPr>
        <p:spPr>
          <a:xfrm>
            <a:off x="5952751" y="4732367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E72F3F-9FE0-2852-35E4-F7C270603AA1}"/>
              </a:ext>
            </a:extLst>
          </p:cNvPr>
          <p:cNvSpPr/>
          <p:nvPr/>
        </p:nvSpPr>
        <p:spPr>
          <a:xfrm>
            <a:off x="7517298" y="4760697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0920F9-B0A1-C242-9E2D-0655A8FF8632}"/>
              </a:ext>
            </a:extLst>
          </p:cNvPr>
          <p:cNvSpPr/>
          <p:nvPr/>
        </p:nvSpPr>
        <p:spPr>
          <a:xfrm>
            <a:off x="7062364" y="5145993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2057BC-030B-DDEA-BDF6-C50B9809FD3F}"/>
              </a:ext>
            </a:extLst>
          </p:cNvPr>
          <p:cNvSpPr/>
          <p:nvPr/>
        </p:nvSpPr>
        <p:spPr>
          <a:xfrm>
            <a:off x="6095287" y="5151093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F990B6-0271-0ED0-F640-4D705259D1D7}"/>
              </a:ext>
            </a:extLst>
          </p:cNvPr>
          <p:cNvSpPr/>
          <p:nvPr/>
        </p:nvSpPr>
        <p:spPr>
          <a:xfrm>
            <a:off x="5649216" y="5148259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4FB4A9-44E7-97E2-464F-DC7474948B72}"/>
              </a:ext>
            </a:extLst>
          </p:cNvPr>
          <p:cNvSpPr/>
          <p:nvPr/>
        </p:nvSpPr>
        <p:spPr>
          <a:xfrm>
            <a:off x="5220131" y="5178574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A09751-A294-586A-2513-0BD3FE137DA1}"/>
              </a:ext>
            </a:extLst>
          </p:cNvPr>
          <p:cNvSpPr/>
          <p:nvPr/>
        </p:nvSpPr>
        <p:spPr>
          <a:xfrm>
            <a:off x="5625246" y="5578739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0EF7D4-26C0-D3EE-26FB-9515F65F5316}"/>
              </a:ext>
            </a:extLst>
          </p:cNvPr>
          <p:cNvSpPr/>
          <p:nvPr/>
        </p:nvSpPr>
        <p:spPr>
          <a:xfrm>
            <a:off x="6228222" y="5553809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A89DCDC-9C4C-05BE-AF39-BB56D6D3AE6E}"/>
              </a:ext>
            </a:extLst>
          </p:cNvPr>
          <p:cNvSpPr/>
          <p:nvPr/>
        </p:nvSpPr>
        <p:spPr>
          <a:xfrm>
            <a:off x="6664477" y="5390990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30C181-1BF3-61E1-899D-297725E41C46}"/>
              </a:ext>
            </a:extLst>
          </p:cNvPr>
          <p:cNvSpPr/>
          <p:nvPr/>
        </p:nvSpPr>
        <p:spPr>
          <a:xfrm>
            <a:off x="7231667" y="5541142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AEFFBD-302E-7546-1740-A07248577F22}"/>
              </a:ext>
            </a:extLst>
          </p:cNvPr>
          <p:cNvSpPr/>
          <p:nvPr/>
        </p:nvSpPr>
        <p:spPr>
          <a:xfrm>
            <a:off x="7517298" y="5567407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968CF1-4979-4B05-5EEC-1F157726437A}"/>
              </a:ext>
            </a:extLst>
          </p:cNvPr>
          <p:cNvSpPr/>
          <p:nvPr/>
        </p:nvSpPr>
        <p:spPr>
          <a:xfrm>
            <a:off x="5304665" y="5958369"/>
            <a:ext cx="168041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77E49B-4448-7DE7-BA94-88B17252C91F}"/>
              </a:ext>
            </a:extLst>
          </p:cNvPr>
          <p:cNvSpPr/>
          <p:nvPr/>
        </p:nvSpPr>
        <p:spPr>
          <a:xfrm>
            <a:off x="7376418" y="6087923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E4F4793-4D1E-8251-A4E5-CC4F13872FA0}"/>
              </a:ext>
            </a:extLst>
          </p:cNvPr>
          <p:cNvSpPr/>
          <p:nvPr/>
        </p:nvSpPr>
        <p:spPr>
          <a:xfrm>
            <a:off x="6676293" y="5900941"/>
            <a:ext cx="101916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C13951-9F92-C1AC-BA93-99DC0623E3E5}"/>
              </a:ext>
            </a:extLst>
          </p:cNvPr>
          <p:cNvSpPr/>
          <p:nvPr/>
        </p:nvSpPr>
        <p:spPr>
          <a:xfrm>
            <a:off x="5310574" y="6007948"/>
            <a:ext cx="586049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9FD1F8E-4AB5-3B57-332F-6106294CDD83}"/>
              </a:ext>
            </a:extLst>
          </p:cNvPr>
          <p:cNvSpPr/>
          <p:nvPr/>
        </p:nvSpPr>
        <p:spPr>
          <a:xfrm>
            <a:off x="5310231" y="6034345"/>
            <a:ext cx="599685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1D2F5D-1998-244F-D9BE-133BEE0BA24D}"/>
              </a:ext>
            </a:extLst>
          </p:cNvPr>
          <p:cNvSpPr/>
          <p:nvPr/>
        </p:nvSpPr>
        <p:spPr>
          <a:xfrm>
            <a:off x="5310574" y="6086889"/>
            <a:ext cx="535828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E2D276-70D0-44AC-CB91-8521AE94B049}"/>
              </a:ext>
            </a:extLst>
          </p:cNvPr>
          <p:cNvSpPr/>
          <p:nvPr/>
        </p:nvSpPr>
        <p:spPr>
          <a:xfrm>
            <a:off x="6064761" y="5674686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766D92-C585-0261-E303-F6F823237D9D}"/>
              </a:ext>
            </a:extLst>
          </p:cNvPr>
          <p:cNvSpPr/>
          <p:nvPr/>
        </p:nvSpPr>
        <p:spPr>
          <a:xfrm>
            <a:off x="6277457" y="5993877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445F84-77FB-EA62-7DCF-A0ECCD6DE014}"/>
              </a:ext>
            </a:extLst>
          </p:cNvPr>
          <p:cNvSpPr/>
          <p:nvPr/>
        </p:nvSpPr>
        <p:spPr>
          <a:xfrm>
            <a:off x="7119230" y="6086889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A66A27-84EA-F879-42D3-49C98AE67242}"/>
              </a:ext>
            </a:extLst>
          </p:cNvPr>
          <p:cNvSpPr/>
          <p:nvPr/>
        </p:nvSpPr>
        <p:spPr>
          <a:xfrm>
            <a:off x="6910964" y="5664865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ED8728-1903-F5C3-CD8B-8EB59B6F345C}"/>
              </a:ext>
            </a:extLst>
          </p:cNvPr>
          <p:cNvSpPr/>
          <p:nvPr/>
        </p:nvSpPr>
        <p:spPr>
          <a:xfrm>
            <a:off x="6802647" y="5145470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7247D14-1AB9-5FA0-D958-FD02E934A9AE}"/>
              </a:ext>
            </a:extLst>
          </p:cNvPr>
          <p:cNvSpPr/>
          <p:nvPr/>
        </p:nvSpPr>
        <p:spPr>
          <a:xfrm>
            <a:off x="7001557" y="4988707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3D1CCE2-8355-A8AF-0DEF-98EFEE422E68}"/>
              </a:ext>
            </a:extLst>
          </p:cNvPr>
          <p:cNvSpPr/>
          <p:nvPr/>
        </p:nvSpPr>
        <p:spPr>
          <a:xfrm>
            <a:off x="6367407" y="5311676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DED632-5CDC-1B21-CF2B-6B65E2C25824}"/>
              </a:ext>
            </a:extLst>
          </p:cNvPr>
          <p:cNvSpPr/>
          <p:nvPr/>
        </p:nvSpPr>
        <p:spPr>
          <a:xfrm>
            <a:off x="5863238" y="5315454"/>
            <a:ext cx="90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B5B707A-22CD-6FF8-F580-B490C9B3C75B}"/>
              </a:ext>
            </a:extLst>
          </p:cNvPr>
          <p:cNvSpPr/>
          <p:nvPr/>
        </p:nvSpPr>
        <p:spPr>
          <a:xfrm>
            <a:off x="6277457" y="4700686"/>
            <a:ext cx="81238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AC68BA-C2BC-E71A-4B4D-ED4387C13158}"/>
              </a:ext>
            </a:extLst>
          </p:cNvPr>
          <p:cNvSpPr/>
          <p:nvPr/>
        </p:nvSpPr>
        <p:spPr>
          <a:xfrm>
            <a:off x="7201386" y="4700686"/>
            <a:ext cx="81238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317DBF1-3831-2687-C789-18DA9FE18AB6}"/>
              </a:ext>
            </a:extLst>
          </p:cNvPr>
          <p:cNvSpPr/>
          <p:nvPr/>
        </p:nvSpPr>
        <p:spPr>
          <a:xfrm>
            <a:off x="5906007" y="4442877"/>
            <a:ext cx="81238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4BBEB02-B961-D66B-606F-942D325E6176}"/>
              </a:ext>
            </a:extLst>
          </p:cNvPr>
          <p:cNvSpPr/>
          <p:nvPr/>
        </p:nvSpPr>
        <p:spPr>
          <a:xfrm>
            <a:off x="6942722" y="4110554"/>
            <a:ext cx="81238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8A67E8A-E9A0-6262-BC73-4CCF68EFACAA}"/>
              </a:ext>
            </a:extLst>
          </p:cNvPr>
          <p:cNvSpPr/>
          <p:nvPr/>
        </p:nvSpPr>
        <p:spPr>
          <a:xfrm>
            <a:off x="6942722" y="4161267"/>
            <a:ext cx="4249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81FE7F0-88A8-E6D4-8937-0CDB0D786548}"/>
              </a:ext>
            </a:extLst>
          </p:cNvPr>
          <p:cNvSpPr/>
          <p:nvPr/>
        </p:nvSpPr>
        <p:spPr>
          <a:xfrm>
            <a:off x="7001064" y="4161268"/>
            <a:ext cx="555278" cy="29086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7D0DFED-7FDB-C1FF-B534-972EC9846FAD}"/>
              </a:ext>
            </a:extLst>
          </p:cNvPr>
          <p:cNvSpPr/>
          <p:nvPr/>
        </p:nvSpPr>
        <p:spPr>
          <a:xfrm>
            <a:off x="6942722" y="4189584"/>
            <a:ext cx="4249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8107F65-C7EE-F47D-8183-EDC23F292964}"/>
              </a:ext>
            </a:extLst>
          </p:cNvPr>
          <p:cNvSpPr/>
          <p:nvPr/>
        </p:nvSpPr>
        <p:spPr>
          <a:xfrm>
            <a:off x="7003016" y="4188509"/>
            <a:ext cx="439100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D89DD8B-03C7-2CD0-B579-B123D3CDFB20}"/>
              </a:ext>
            </a:extLst>
          </p:cNvPr>
          <p:cNvSpPr/>
          <p:nvPr/>
        </p:nvSpPr>
        <p:spPr>
          <a:xfrm>
            <a:off x="6942722" y="4216759"/>
            <a:ext cx="4249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4F1B093-4FA3-0889-0F3A-092A2CDA81C0}"/>
              </a:ext>
            </a:extLst>
          </p:cNvPr>
          <p:cNvSpPr/>
          <p:nvPr/>
        </p:nvSpPr>
        <p:spPr>
          <a:xfrm>
            <a:off x="6942722" y="4245075"/>
            <a:ext cx="4249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4A37F82-EB7F-8C16-7190-DDD75924E7D0}"/>
              </a:ext>
            </a:extLst>
          </p:cNvPr>
          <p:cNvSpPr/>
          <p:nvPr/>
        </p:nvSpPr>
        <p:spPr>
          <a:xfrm>
            <a:off x="6942722" y="4293622"/>
            <a:ext cx="4249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01997A5-A986-40AA-0538-B566B3D5EFC8}"/>
              </a:ext>
            </a:extLst>
          </p:cNvPr>
          <p:cNvSpPr/>
          <p:nvPr/>
        </p:nvSpPr>
        <p:spPr>
          <a:xfrm>
            <a:off x="6942722" y="4340826"/>
            <a:ext cx="4249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740B80A-BF84-497A-4DF9-EBD660C29F12}"/>
              </a:ext>
            </a:extLst>
          </p:cNvPr>
          <p:cNvSpPr/>
          <p:nvPr/>
        </p:nvSpPr>
        <p:spPr>
          <a:xfrm>
            <a:off x="6999112" y="4217818"/>
            <a:ext cx="431188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83EE054-992A-E03A-9ADB-9CD2F9740B14}"/>
              </a:ext>
            </a:extLst>
          </p:cNvPr>
          <p:cNvSpPr/>
          <p:nvPr/>
        </p:nvSpPr>
        <p:spPr>
          <a:xfrm>
            <a:off x="7001064" y="4245059"/>
            <a:ext cx="202754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C091062-C954-6A10-1EC3-645F1ED3868B}"/>
              </a:ext>
            </a:extLst>
          </p:cNvPr>
          <p:cNvSpPr/>
          <p:nvPr/>
        </p:nvSpPr>
        <p:spPr>
          <a:xfrm>
            <a:off x="7001064" y="4288500"/>
            <a:ext cx="477270" cy="29086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277627D-7AB0-4D99-DFB8-254BDD7AAD29}"/>
              </a:ext>
            </a:extLst>
          </p:cNvPr>
          <p:cNvSpPr/>
          <p:nvPr/>
        </p:nvSpPr>
        <p:spPr>
          <a:xfrm>
            <a:off x="6999095" y="4316830"/>
            <a:ext cx="81238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BD54A3-DA80-20A0-0699-32FBCF974E31}"/>
              </a:ext>
            </a:extLst>
          </p:cNvPr>
          <p:cNvSpPr/>
          <p:nvPr/>
        </p:nvSpPr>
        <p:spPr>
          <a:xfrm>
            <a:off x="6942722" y="4367254"/>
            <a:ext cx="4249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2163EEC-4457-A87E-F4C5-CFF342F3ED50}"/>
              </a:ext>
            </a:extLst>
          </p:cNvPr>
          <p:cNvSpPr/>
          <p:nvPr/>
        </p:nvSpPr>
        <p:spPr>
          <a:xfrm>
            <a:off x="6942722" y="4393683"/>
            <a:ext cx="4249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0108F17-900F-EBD2-182F-8EFB31A52A95}"/>
              </a:ext>
            </a:extLst>
          </p:cNvPr>
          <p:cNvSpPr/>
          <p:nvPr/>
        </p:nvSpPr>
        <p:spPr>
          <a:xfrm>
            <a:off x="6942722" y="4420843"/>
            <a:ext cx="4249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CD8B9A-56C2-74D1-F1B6-BD4DE86356A1}"/>
              </a:ext>
            </a:extLst>
          </p:cNvPr>
          <p:cNvSpPr/>
          <p:nvPr/>
        </p:nvSpPr>
        <p:spPr>
          <a:xfrm>
            <a:off x="6942722" y="4469390"/>
            <a:ext cx="4249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2D1C0F7-BDB0-05AD-91DB-A6E0D9ABBFF6}"/>
              </a:ext>
            </a:extLst>
          </p:cNvPr>
          <p:cNvSpPr/>
          <p:nvPr/>
        </p:nvSpPr>
        <p:spPr>
          <a:xfrm>
            <a:off x="6942722" y="4497707"/>
            <a:ext cx="4249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C3D3FD6-AECC-1F22-D035-7DBFDAB6E4C7}"/>
              </a:ext>
            </a:extLst>
          </p:cNvPr>
          <p:cNvSpPr/>
          <p:nvPr/>
        </p:nvSpPr>
        <p:spPr>
          <a:xfrm>
            <a:off x="6999095" y="4344027"/>
            <a:ext cx="185029" cy="27464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7A35D6D-49A6-B3B4-11BD-42B1876B9029}"/>
              </a:ext>
            </a:extLst>
          </p:cNvPr>
          <p:cNvSpPr/>
          <p:nvPr/>
        </p:nvSpPr>
        <p:spPr>
          <a:xfrm>
            <a:off x="6999095" y="4368711"/>
            <a:ext cx="334488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575426-3F2B-BF78-A7B6-5065D51D1DE3}"/>
              </a:ext>
            </a:extLst>
          </p:cNvPr>
          <p:cNvSpPr/>
          <p:nvPr/>
        </p:nvSpPr>
        <p:spPr>
          <a:xfrm>
            <a:off x="6999095" y="4394361"/>
            <a:ext cx="232572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5E6A572-E846-77A5-32EF-0139EEA3C77A}"/>
              </a:ext>
            </a:extLst>
          </p:cNvPr>
          <p:cNvSpPr/>
          <p:nvPr/>
        </p:nvSpPr>
        <p:spPr>
          <a:xfrm>
            <a:off x="6997035" y="4422492"/>
            <a:ext cx="833055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B328906-7C78-8D49-4A5E-7FD153BBD6C9}"/>
              </a:ext>
            </a:extLst>
          </p:cNvPr>
          <p:cNvSpPr/>
          <p:nvPr/>
        </p:nvSpPr>
        <p:spPr>
          <a:xfrm>
            <a:off x="6999095" y="4469390"/>
            <a:ext cx="518203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FEE42AB-AA4D-EB5D-1327-75E929ABA671}"/>
              </a:ext>
            </a:extLst>
          </p:cNvPr>
          <p:cNvSpPr/>
          <p:nvPr/>
        </p:nvSpPr>
        <p:spPr>
          <a:xfrm>
            <a:off x="6999095" y="4496152"/>
            <a:ext cx="120135" cy="27197"/>
          </a:xfrm>
          <a:prstGeom prst="rect">
            <a:avLst/>
          </a:prstGeom>
          <a:noFill/>
          <a:ln w="952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369A48D-EF4D-C1C0-0EBF-3E2529F75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77" y="4394690"/>
            <a:ext cx="7186263" cy="11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4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  <p:bldP spid="108" grpId="0"/>
      <p:bldP spid="109" grpId="0"/>
      <p:bldP spid="133" grpId="0" animBg="1"/>
      <p:bldP spid="2" grpId="0" animBg="1"/>
      <p:bldP spid="15" grpId="0" animBg="1"/>
      <p:bldP spid="16" grpId="0" animBg="1"/>
      <p:bldP spid="17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그림 457">
            <a:extLst>
              <a:ext uri="{FF2B5EF4-FFF2-40B4-BE49-F238E27FC236}">
                <a16:creationId xmlns:a16="http://schemas.microsoft.com/office/drawing/2014/main" id="{481C1F2E-EFBD-BCE7-5491-3BB6FAF235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10" b="-2212"/>
          <a:stretch/>
        </p:blipFill>
        <p:spPr>
          <a:xfrm>
            <a:off x="4418962" y="4443060"/>
            <a:ext cx="1973127" cy="247576"/>
          </a:xfrm>
          <a:prstGeom prst="rect">
            <a:avLst/>
          </a:prstGeom>
        </p:spPr>
      </p:pic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Symbol Detection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심볼영역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추출된 태그 데이터 프레임에서 심볼태그 분류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태그의 좌측상단 좌표를 기준으로 상하좌우 이미지 확장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EFE504B-0E91-A139-6927-BD4848C3C0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9"/>
          <a:stretch/>
        </p:blipFill>
        <p:spPr>
          <a:xfrm>
            <a:off x="8569962" y="3900357"/>
            <a:ext cx="1979123" cy="1543608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F74E78-E51A-99C7-C837-6B7C7D4677FE}"/>
              </a:ext>
            </a:extLst>
          </p:cNvPr>
          <p:cNvSpPr/>
          <p:nvPr/>
        </p:nvSpPr>
        <p:spPr>
          <a:xfrm>
            <a:off x="8569962" y="3900357"/>
            <a:ext cx="1979123" cy="1375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359C118-EFA6-7B28-20C7-EA5A235B464C}"/>
              </a:ext>
            </a:extLst>
          </p:cNvPr>
          <p:cNvCxnSpPr>
            <a:cxnSpLocks/>
          </p:cNvCxnSpPr>
          <p:nvPr/>
        </p:nvCxnSpPr>
        <p:spPr>
          <a:xfrm flipH="1">
            <a:off x="8569962" y="3996165"/>
            <a:ext cx="4800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C5DA2AA-81A3-06AD-D718-38B6D3B37B8E}"/>
              </a:ext>
            </a:extLst>
          </p:cNvPr>
          <p:cNvCxnSpPr>
            <a:cxnSpLocks/>
          </p:cNvCxnSpPr>
          <p:nvPr/>
        </p:nvCxnSpPr>
        <p:spPr>
          <a:xfrm flipV="1">
            <a:off x="10063482" y="3973305"/>
            <a:ext cx="474388" cy="7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C758582-D796-CC00-DE29-DE04114D47F8}"/>
              </a:ext>
            </a:extLst>
          </p:cNvPr>
          <p:cNvCxnSpPr>
            <a:cxnSpLocks/>
          </p:cNvCxnSpPr>
          <p:nvPr/>
        </p:nvCxnSpPr>
        <p:spPr>
          <a:xfrm>
            <a:off x="9532030" y="4079985"/>
            <a:ext cx="0" cy="1196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20F6C1-E607-5AFF-B017-BDB62D589C81}"/>
              </a:ext>
            </a:extLst>
          </p:cNvPr>
          <p:cNvSpPr/>
          <p:nvPr/>
        </p:nvSpPr>
        <p:spPr>
          <a:xfrm>
            <a:off x="4876922" y="4414040"/>
            <a:ext cx="60960" cy="6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F9C725D-A217-B561-4352-3EBA88693E91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4907402" y="4113897"/>
            <a:ext cx="0" cy="3001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71B929E-DD2F-6DA6-656D-68417E05D4A7}"/>
              </a:ext>
            </a:extLst>
          </p:cNvPr>
          <p:cNvSpPr txBox="1"/>
          <p:nvPr/>
        </p:nvSpPr>
        <p:spPr>
          <a:xfrm>
            <a:off x="4313108" y="3781002"/>
            <a:ext cx="2088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 err="1"/>
              <a:t>x,y</a:t>
            </a:r>
            <a:r>
              <a:rPr lang="en-US" altLang="ko-KR" sz="1600" b="1" i="1" dirty="0"/>
              <a:t> = (1200, 2012)</a:t>
            </a:r>
            <a:endParaRPr lang="ko-KR" altLang="en-US" sz="1600" b="1" i="1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AEBCC11-25CB-0B01-B0D8-4D91F5CBA3B0}"/>
              </a:ext>
            </a:extLst>
          </p:cNvPr>
          <p:cNvCxnSpPr>
            <a:cxnSpLocks/>
          </p:cNvCxnSpPr>
          <p:nvPr/>
        </p:nvCxnSpPr>
        <p:spPr>
          <a:xfrm>
            <a:off x="4907402" y="4687826"/>
            <a:ext cx="101346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1813DC1-CA83-5D96-E8F1-B1A8A1507A3F}"/>
              </a:ext>
            </a:extLst>
          </p:cNvPr>
          <p:cNvCxnSpPr>
            <a:cxnSpLocks/>
          </p:cNvCxnSpPr>
          <p:nvPr/>
        </p:nvCxnSpPr>
        <p:spPr>
          <a:xfrm>
            <a:off x="5977039" y="4388462"/>
            <a:ext cx="0" cy="3097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FD71A4D-8CB3-EBA7-16BC-C2DDC571BFCD}"/>
              </a:ext>
            </a:extLst>
          </p:cNvPr>
          <p:cNvSpPr txBox="1"/>
          <p:nvPr/>
        </p:nvSpPr>
        <p:spPr>
          <a:xfrm>
            <a:off x="6002249" y="4317880"/>
            <a:ext cx="2088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h = (50)</a:t>
            </a:r>
            <a:endParaRPr lang="ko-KR" altLang="en-US" sz="1600" b="1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4C6AE0-2473-6DCA-071F-F9B8B9F7ADF6}"/>
              </a:ext>
            </a:extLst>
          </p:cNvPr>
          <p:cNvSpPr txBox="1"/>
          <p:nvPr/>
        </p:nvSpPr>
        <p:spPr>
          <a:xfrm>
            <a:off x="4907402" y="4746602"/>
            <a:ext cx="2088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w = (350)</a:t>
            </a:r>
            <a:endParaRPr lang="ko-KR" altLang="en-US" sz="1600" b="1" i="1" dirty="0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40628E39-042C-8833-C762-47D819B0C057}"/>
              </a:ext>
            </a:extLst>
          </p:cNvPr>
          <p:cNvSpPr/>
          <p:nvPr/>
        </p:nvSpPr>
        <p:spPr>
          <a:xfrm>
            <a:off x="7101730" y="4387885"/>
            <a:ext cx="873938" cy="30633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40BD6D37-155D-DA40-82CF-EBDF3EFA4B9A}"/>
              </a:ext>
            </a:extLst>
          </p:cNvPr>
          <p:cNvSpPr txBox="1"/>
          <p:nvPr/>
        </p:nvSpPr>
        <p:spPr>
          <a:xfrm>
            <a:off x="7767609" y="3429000"/>
            <a:ext cx="358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latin typeface="Consolas" panose="020B0609020204030204" pitchFamily="49" charset="0"/>
              </a:rPr>
              <a:t>Image[x-2//w : x+2*w, y : </a:t>
            </a:r>
            <a:r>
              <a:rPr lang="en-US" altLang="ko-KR" sz="1600" b="1" i="1" dirty="0" err="1">
                <a:latin typeface="Consolas" panose="020B0609020204030204" pitchFamily="49" charset="0"/>
              </a:rPr>
              <a:t>w+h</a:t>
            </a:r>
            <a:r>
              <a:rPr lang="en-US" altLang="ko-KR" sz="1600" b="1" i="1" dirty="0">
                <a:latin typeface="Consolas" panose="020B0609020204030204" pitchFamily="49" charset="0"/>
              </a:rPr>
              <a:t>]</a:t>
            </a:r>
            <a:endParaRPr lang="ko-KR" altLang="en-US" sz="1600" b="1" i="1" dirty="0">
              <a:latin typeface="Consolas" panose="020B0609020204030204" pitchFamily="49" charset="0"/>
            </a:endParaRPr>
          </a:p>
        </p:txBody>
      </p:sp>
      <p:graphicFrame>
        <p:nvGraphicFramePr>
          <p:cNvPr id="452" name="표 101">
            <a:extLst>
              <a:ext uri="{FF2B5EF4-FFF2-40B4-BE49-F238E27FC236}">
                <a16:creationId xmlns:a16="http://schemas.microsoft.com/office/drawing/2014/main" id="{33BE6ED8-94F2-C0F9-09F4-AB7180BBC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03377"/>
              </p:ext>
            </p:extLst>
          </p:nvPr>
        </p:nvGraphicFramePr>
        <p:xfrm>
          <a:off x="756403" y="3896305"/>
          <a:ext cx="2623888" cy="1321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12">
                  <a:extLst>
                    <a:ext uri="{9D8B030D-6E8A-4147-A177-3AD203B41FA5}">
                      <a16:colId xmlns:a16="http://schemas.microsoft.com/office/drawing/2014/main" val="635278403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3268209172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1350780444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169346241"/>
                    </a:ext>
                  </a:extLst>
                </a:gridCol>
                <a:gridCol w="464869">
                  <a:extLst>
                    <a:ext uri="{9D8B030D-6E8A-4147-A177-3AD203B41FA5}">
                      <a16:colId xmlns:a16="http://schemas.microsoft.com/office/drawing/2014/main" val="2700602111"/>
                    </a:ext>
                  </a:extLst>
                </a:gridCol>
              </a:tblGrid>
              <a:tr h="271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Text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x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y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w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1" dirty="0">
                          <a:solidFill>
                            <a:srgbClr val="1A1D21"/>
                          </a:solidFill>
                          <a:latin typeface="+mn-lt"/>
                        </a:rPr>
                        <a:t>h</a:t>
                      </a:r>
                      <a:endParaRPr lang="ko-KR" altLang="en-US" sz="1200" i="1" dirty="0">
                        <a:solidFill>
                          <a:srgbClr val="1A1D2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8731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“Line-001”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2345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882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220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30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008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solidFill>
                            <a:srgbClr val="FF0000"/>
                          </a:solidFill>
                          <a:latin typeface="+mn-lt"/>
                        </a:rPr>
                        <a:t>“Valve-010”</a:t>
                      </a:r>
                      <a:endParaRPr lang="ko-KR" altLang="en-US" sz="1200" b="1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solidFill>
                            <a:srgbClr val="FF0000"/>
                          </a:solidFill>
                          <a:latin typeface="+mn-lt"/>
                        </a:rPr>
                        <a:t>1200</a:t>
                      </a:r>
                      <a:endParaRPr lang="ko-KR" altLang="en-US" sz="1200" b="1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solidFill>
                            <a:srgbClr val="FF0000"/>
                          </a:solidFill>
                          <a:latin typeface="+mn-lt"/>
                        </a:rPr>
                        <a:t>2012</a:t>
                      </a:r>
                      <a:endParaRPr lang="ko-KR" altLang="en-US" sz="1200" b="1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solidFill>
                            <a:srgbClr val="FF0000"/>
                          </a:solidFill>
                          <a:latin typeface="+mn-lt"/>
                        </a:rPr>
                        <a:t>350</a:t>
                      </a:r>
                      <a:endParaRPr lang="ko-KR" altLang="en-US" sz="1200" b="1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solidFill>
                            <a:srgbClr val="FF0000"/>
                          </a:solidFill>
                          <a:latin typeface="+mn-lt"/>
                        </a:rPr>
                        <a:t>50</a:t>
                      </a:r>
                      <a:endParaRPr lang="ko-KR" altLang="en-US" sz="1200" b="1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413335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1" dirty="0">
                          <a:latin typeface="+mn-lt"/>
                        </a:rPr>
                        <a:t>“Line-008”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3623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2314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256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1" dirty="0">
                          <a:latin typeface="+mn-lt"/>
                        </a:rPr>
                        <a:t>25</a:t>
                      </a: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43811"/>
                  </a:ext>
                </a:extLst>
              </a:tr>
              <a:tr h="2623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i="1" dirty="0"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2273"/>
                  </a:ext>
                </a:extLst>
              </a:tr>
            </a:tbl>
          </a:graphicData>
        </a:graphic>
      </p:graphicFrame>
      <p:sp>
        <p:nvSpPr>
          <p:cNvPr id="453" name="TextBox 452">
            <a:extLst>
              <a:ext uri="{FF2B5EF4-FFF2-40B4-BE49-F238E27FC236}">
                <a16:creationId xmlns:a16="http://schemas.microsoft.com/office/drawing/2014/main" id="{1A67898F-968B-232C-2A7E-550B6208593D}"/>
              </a:ext>
            </a:extLst>
          </p:cNvPr>
          <p:cNvSpPr txBox="1"/>
          <p:nvPr/>
        </p:nvSpPr>
        <p:spPr>
          <a:xfrm rot="5400000">
            <a:off x="816734" y="5152813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4E02EB8C-8824-459D-BC74-2EE7A657BDC6}"/>
              </a:ext>
            </a:extLst>
          </p:cNvPr>
          <p:cNvSpPr txBox="1"/>
          <p:nvPr/>
        </p:nvSpPr>
        <p:spPr>
          <a:xfrm rot="5400000">
            <a:off x="1437932" y="5152813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5FF87DD5-5F73-61CB-BC6A-63F993261C76}"/>
              </a:ext>
            </a:extLst>
          </p:cNvPr>
          <p:cNvSpPr txBox="1"/>
          <p:nvPr/>
        </p:nvSpPr>
        <p:spPr>
          <a:xfrm rot="5400000">
            <a:off x="1873448" y="5152813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AA5C8C04-2C19-3309-6405-4E12E24D4C78}"/>
              </a:ext>
            </a:extLst>
          </p:cNvPr>
          <p:cNvSpPr txBox="1"/>
          <p:nvPr/>
        </p:nvSpPr>
        <p:spPr>
          <a:xfrm rot="5400000">
            <a:off x="2359550" y="5152813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54EB9760-8C0D-7707-5AE2-A74AF9EE1848}"/>
              </a:ext>
            </a:extLst>
          </p:cNvPr>
          <p:cNvSpPr txBox="1"/>
          <p:nvPr/>
        </p:nvSpPr>
        <p:spPr>
          <a:xfrm rot="5400000">
            <a:off x="2841775" y="5152813"/>
            <a:ext cx="749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/>
              <a:t>…</a:t>
            </a:r>
            <a:endParaRPr lang="ko-KR" altLang="en-US" sz="1200" b="1" i="1" dirty="0"/>
          </a:p>
        </p:txBody>
      </p:sp>
      <p:pic>
        <p:nvPicPr>
          <p:cNvPr id="459" name="그림 458">
            <a:extLst>
              <a:ext uri="{FF2B5EF4-FFF2-40B4-BE49-F238E27FC236}">
                <a16:creationId xmlns:a16="http://schemas.microsoft.com/office/drawing/2014/main" id="{891BD457-CC58-4934-58CF-A6A740D418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90594" r="24928" b="-1374"/>
          <a:stretch/>
        </p:blipFill>
        <p:spPr>
          <a:xfrm>
            <a:off x="9075189" y="3915596"/>
            <a:ext cx="989851" cy="222370"/>
          </a:xfrm>
          <a:prstGeom prst="rect">
            <a:avLst/>
          </a:prstGeom>
        </p:spPr>
      </p:pic>
      <p:sp>
        <p:nvSpPr>
          <p:cNvPr id="460" name="화살표: 오른쪽 459">
            <a:extLst>
              <a:ext uri="{FF2B5EF4-FFF2-40B4-BE49-F238E27FC236}">
                <a16:creationId xmlns:a16="http://schemas.microsoft.com/office/drawing/2014/main" id="{59471267-1AA5-8F67-65C0-D9BB44F55915}"/>
              </a:ext>
            </a:extLst>
          </p:cNvPr>
          <p:cNvSpPr/>
          <p:nvPr/>
        </p:nvSpPr>
        <p:spPr>
          <a:xfrm>
            <a:off x="3758764" y="4376780"/>
            <a:ext cx="873938" cy="30633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id="{A1CF6BE8-AA35-94B4-A364-CE6C34952949}"/>
              </a:ext>
            </a:extLst>
          </p:cNvPr>
          <p:cNvSpPr/>
          <p:nvPr/>
        </p:nvSpPr>
        <p:spPr>
          <a:xfrm>
            <a:off x="9050022" y="3896305"/>
            <a:ext cx="60960" cy="61494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1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A7297FF-ADB9-7340-D30E-11A878AB06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0" t="83663" r="1420" b="625"/>
          <a:stretch/>
        </p:blipFill>
        <p:spPr>
          <a:xfrm>
            <a:off x="1600413" y="4124733"/>
            <a:ext cx="1802550" cy="296097"/>
          </a:xfrm>
          <a:prstGeom prst="rect">
            <a:avLst/>
          </a:prstGeom>
        </p:spPr>
      </p:pic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Symbol Detection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36445" y="1034417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심볼영역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69841EB-6150-6E09-B5A7-DB954D190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86" y="3360871"/>
            <a:ext cx="1802550" cy="18025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0E53030-940B-A5B6-8648-7EF9B43BC659}"/>
              </a:ext>
            </a:extLst>
          </p:cNvPr>
          <p:cNvCxnSpPr>
            <a:cxnSpLocks/>
            <a:endCxn id="39" idx="1"/>
          </p:cNvCxnSpPr>
          <p:nvPr/>
        </p:nvCxnSpPr>
        <p:spPr>
          <a:xfrm flipH="1" flipV="1">
            <a:off x="1169786" y="4262146"/>
            <a:ext cx="833762" cy="7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20E421F-5712-1E3F-CA44-1663FD6D6098}"/>
              </a:ext>
            </a:extLst>
          </p:cNvPr>
          <p:cNvCxnSpPr>
            <a:cxnSpLocks/>
          </p:cNvCxnSpPr>
          <p:nvPr/>
        </p:nvCxnSpPr>
        <p:spPr>
          <a:xfrm flipV="1">
            <a:off x="2070111" y="3609646"/>
            <a:ext cx="0" cy="5886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FFB532-2E0B-4690-2718-943AA5EC6E23}"/>
              </a:ext>
            </a:extLst>
          </p:cNvPr>
          <p:cNvCxnSpPr>
            <a:cxnSpLocks/>
          </p:cNvCxnSpPr>
          <p:nvPr/>
        </p:nvCxnSpPr>
        <p:spPr>
          <a:xfrm flipV="1">
            <a:off x="2132021" y="4269588"/>
            <a:ext cx="840315" cy="31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993E091-B5D9-FACB-72FF-A81689C09119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2070111" y="4345966"/>
            <a:ext cx="950" cy="817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0CE653-88D1-960D-AFA5-9C2A92B13720}"/>
              </a:ext>
            </a:extLst>
          </p:cNvPr>
          <p:cNvSpPr/>
          <p:nvPr/>
        </p:nvSpPr>
        <p:spPr>
          <a:xfrm>
            <a:off x="1169786" y="3607443"/>
            <a:ext cx="1833980" cy="1555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03B54CB-B698-D111-C097-27A5F183CD00}"/>
              </a:ext>
            </a:extLst>
          </p:cNvPr>
          <p:cNvCxnSpPr>
            <a:cxnSpLocks/>
          </p:cNvCxnSpPr>
          <p:nvPr/>
        </p:nvCxnSpPr>
        <p:spPr>
          <a:xfrm flipV="1">
            <a:off x="2070111" y="2877634"/>
            <a:ext cx="0" cy="13184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6A6115-A93F-2D92-BDB6-1187DA235C2D}"/>
              </a:ext>
            </a:extLst>
          </p:cNvPr>
          <p:cNvSpPr/>
          <p:nvPr/>
        </p:nvSpPr>
        <p:spPr>
          <a:xfrm>
            <a:off x="1635188" y="2871994"/>
            <a:ext cx="1833980" cy="1555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846C390-94DB-26ED-A76F-5ECB6625A12A}"/>
              </a:ext>
            </a:extLst>
          </p:cNvPr>
          <p:cNvCxnSpPr>
            <a:cxnSpLocks/>
          </p:cNvCxnSpPr>
          <p:nvPr/>
        </p:nvCxnSpPr>
        <p:spPr>
          <a:xfrm flipH="1">
            <a:off x="1635188" y="4269588"/>
            <a:ext cx="36836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2A50685-B8C9-1C39-2A19-888A5782A46E}"/>
              </a:ext>
            </a:extLst>
          </p:cNvPr>
          <p:cNvCxnSpPr>
            <a:cxnSpLocks/>
          </p:cNvCxnSpPr>
          <p:nvPr/>
        </p:nvCxnSpPr>
        <p:spPr>
          <a:xfrm>
            <a:off x="2132021" y="4269588"/>
            <a:ext cx="132121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26DF3E5-4F69-339F-A288-EE6EFC5BAE59}"/>
              </a:ext>
            </a:extLst>
          </p:cNvPr>
          <p:cNvCxnSpPr>
            <a:cxnSpLocks/>
          </p:cNvCxnSpPr>
          <p:nvPr/>
        </p:nvCxnSpPr>
        <p:spPr>
          <a:xfrm>
            <a:off x="2070111" y="4301679"/>
            <a:ext cx="0" cy="1440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0360B97-6960-CBAF-08E2-2A5805BE7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13" y="3368313"/>
            <a:ext cx="1802550" cy="180255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1299684F-5961-F70D-F311-FFD18F71E1D7}"/>
              </a:ext>
            </a:extLst>
          </p:cNvPr>
          <p:cNvSpPr/>
          <p:nvPr/>
        </p:nvSpPr>
        <p:spPr>
          <a:xfrm>
            <a:off x="2035298" y="3608712"/>
            <a:ext cx="1819471" cy="1555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75E5008-CB60-0FAB-47F3-598B4409A500}"/>
              </a:ext>
            </a:extLst>
          </p:cNvPr>
          <p:cNvCxnSpPr>
            <a:cxnSpLocks/>
            <a:endCxn id="23" idx="3"/>
          </p:cNvCxnSpPr>
          <p:nvPr/>
        </p:nvCxnSpPr>
        <p:spPr>
          <a:xfrm>
            <a:off x="2152715" y="4269588"/>
            <a:ext cx="17227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4FB70AF-2AC9-E41E-ED7C-9868CA461770}"/>
              </a:ext>
            </a:extLst>
          </p:cNvPr>
          <p:cNvCxnSpPr>
            <a:cxnSpLocks/>
          </p:cNvCxnSpPr>
          <p:nvPr/>
        </p:nvCxnSpPr>
        <p:spPr>
          <a:xfrm>
            <a:off x="2074873" y="4320729"/>
            <a:ext cx="0" cy="8426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화살표 연결선 450">
            <a:extLst>
              <a:ext uri="{FF2B5EF4-FFF2-40B4-BE49-F238E27FC236}">
                <a16:creationId xmlns:a16="http://schemas.microsoft.com/office/drawing/2014/main" id="{5FEFED93-B125-22D9-21AC-5AF3712509AB}"/>
              </a:ext>
            </a:extLst>
          </p:cNvPr>
          <p:cNvCxnSpPr>
            <a:cxnSpLocks/>
          </p:cNvCxnSpPr>
          <p:nvPr/>
        </p:nvCxnSpPr>
        <p:spPr>
          <a:xfrm flipV="1">
            <a:off x="2073816" y="3607443"/>
            <a:ext cx="0" cy="6196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5" name="직사각형 454">
            <a:extLst>
              <a:ext uri="{FF2B5EF4-FFF2-40B4-BE49-F238E27FC236}">
                <a16:creationId xmlns:a16="http://schemas.microsoft.com/office/drawing/2014/main" id="{F6D28D7B-95E7-140F-D288-7FDE8F58E14E}"/>
              </a:ext>
            </a:extLst>
          </p:cNvPr>
          <p:cNvSpPr/>
          <p:nvPr/>
        </p:nvSpPr>
        <p:spPr>
          <a:xfrm>
            <a:off x="1689100" y="4168362"/>
            <a:ext cx="1764135" cy="1549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3" name="그림 472" descr="텍스트, 클립아트, 장치이(가) 표시된 사진&#10;&#10;자동 생성된 설명">
            <a:extLst>
              <a:ext uri="{FF2B5EF4-FFF2-40B4-BE49-F238E27FC236}">
                <a16:creationId xmlns:a16="http://schemas.microsoft.com/office/drawing/2014/main" id="{448A6CED-20BA-CBB2-7AC7-0DB3A5C933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66" b="9293"/>
          <a:stretch/>
        </p:blipFill>
        <p:spPr>
          <a:xfrm>
            <a:off x="1704416" y="4231666"/>
            <a:ext cx="1731303" cy="14326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1B80D3-F082-39AC-8084-98D3AE4256D9}"/>
              </a:ext>
            </a:extLst>
          </p:cNvPr>
          <p:cNvSpPr/>
          <p:nvPr/>
        </p:nvSpPr>
        <p:spPr>
          <a:xfrm>
            <a:off x="2039631" y="4238966"/>
            <a:ext cx="60960" cy="62713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6" name="직선 화살표 연결선 455">
            <a:extLst>
              <a:ext uri="{FF2B5EF4-FFF2-40B4-BE49-F238E27FC236}">
                <a16:creationId xmlns:a16="http://schemas.microsoft.com/office/drawing/2014/main" id="{AE4CCE77-109E-E2A1-753F-9A30D08C271F}"/>
              </a:ext>
            </a:extLst>
          </p:cNvPr>
          <p:cNvCxnSpPr>
            <a:cxnSpLocks/>
          </p:cNvCxnSpPr>
          <p:nvPr/>
        </p:nvCxnSpPr>
        <p:spPr>
          <a:xfrm>
            <a:off x="2070111" y="4320729"/>
            <a:ext cx="0" cy="13895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화살표 연결선 458">
            <a:extLst>
              <a:ext uri="{FF2B5EF4-FFF2-40B4-BE49-F238E27FC236}">
                <a16:creationId xmlns:a16="http://schemas.microsoft.com/office/drawing/2014/main" id="{B6CB6DF5-A847-68E9-EAC1-0F970470487C}"/>
              </a:ext>
            </a:extLst>
          </p:cNvPr>
          <p:cNvCxnSpPr>
            <a:cxnSpLocks/>
          </p:cNvCxnSpPr>
          <p:nvPr/>
        </p:nvCxnSpPr>
        <p:spPr>
          <a:xfrm flipH="1">
            <a:off x="1699105" y="4267200"/>
            <a:ext cx="296383" cy="23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화살표 연결선 460">
            <a:extLst>
              <a:ext uri="{FF2B5EF4-FFF2-40B4-BE49-F238E27FC236}">
                <a16:creationId xmlns:a16="http://schemas.microsoft.com/office/drawing/2014/main" id="{11A23943-EC0B-72B8-5C92-86843DE73666}"/>
              </a:ext>
            </a:extLst>
          </p:cNvPr>
          <p:cNvCxnSpPr>
            <a:cxnSpLocks/>
          </p:cNvCxnSpPr>
          <p:nvPr/>
        </p:nvCxnSpPr>
        <p:spPr>
          <a:xfrm>
            <a:off x="2121333" y="4269588"/>
            <a:ext cx="13143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화살표 연결선 465">
            <a:extLst>
              <a:ext uri="{FF2B5EF4-FFF2-40B4-BE49-F238E27FC236}">
                <a16:creationId xmlns:a16="http://schemas.microsoft.com/office/drawing/2014/main" id="{413C9A2A-932D-B677-2C1D-94A8418208D6}"/>
              </a:ext>
            </a:extLst>
          </p:cNvPr>
          <p:cNvCxnSpPr>
            <a:cxnSpLocks/>
          </p:cNvCxnSpPr>
          <p:nvPr/>
        </p:nvCxnSpPr>
        <p:spPr>
          <a:xfrm flipV="1">
            <a:off x="2062177" y="4130802"/>
            <a:ext cx="0" cy="949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6" name="그림 475">
            <a:extLst>
              <a:ext uri="{FF2B5EF4-FFF2-40B4-BE49-F238E27FC236}">
                <a16:creationId xmlns:a16="http://schemas.microsoft.com/office/drawing/2014/main" id="{0481D321-6009-C599-ED0D-69A8A98C5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92" y="3769820"/>
            <a:ext cx="1330870" cy="1330870"/>
          </a:xfrm>
          <a:prstGeom prst="rect">
            <a:avLst/>
          </a:prstGeom>
        </p:spPr>
      </p:pic>
      <p:pic>
        <p:nvPicPr>
          <p:cNvPr id="477" name="그림 476">
            <a:extLst>
              <a:ext uri="{FF2B5EF4-FFF2-40B4-BE49-F238E27FC236}">
                <a16:creationId xmlns:a16="http://schemas.microsoft.com/office/drawing/2014/main" id="{B99E5A73-2072-C89A-4B04-30C0A622D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0" r="3284" b="1"/>
          <a:stretch/>
        </p:blipFill>
        <p:spPr>
          <a:xfrm>
            <a:off x="1669397" y="3451263"/>
            <a:ext cx="1348003" cy="557337"/>
          </a:xfrm>
          <a:prstGeom prst="rect">
            <a:avLst/>
          </a:prstGeom>
        </p:spPr>
      </p:pic>
      <p:pic>
        <p:nvPicPr>
          <p:cNvPr id="478" name="그림 477">
            <a:extLst>
              <a:ext uri="{FF2B5EF4-FFF2-40B4-BE49-F238E27FC236}">
                <a16:creationId xmlns:a16="http://schemas.microsoft.com/office/drawing/2014/main" id="{96589422-D16E-6BE0-544F-730CF5A50F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6"/>
          <a:stretch/>
        </p:blipFill>
        <p:spPr>
          <a:xfrm>
            <a:off x="2419626" y="4178233"/>
            <a:ext cx="1443076" cy="892602"/>
          </a:xfrm>
          <a:prstGeom prst="rect">
            <a:avLst/>
          </a:prstGeom>
        </p:spPr>
      </p:pic>
      <p:pic>
        <p:nvPicPr>
          <p:cNvPr id="479" name="그림 478">
            <a:extLst>
              <a:ext uri="{FF2B5EF4-FFF2-40B4-BE49-F238E27FC236}">
                <a16:creationId xmlns:a16="http://schemas.microsoft.com/office/drawing/2014/main" id="{CDFD00AC-BDD9-D73F-D219-25AA560C34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9"/>
          <a:stretch/>
        </p:blipFill>
        <p:spPr>
          <a:xfrm>
            <a:off x="1811618" y="4590739"/>
            <a:ext cx="1443076" cy="1125521"/>
          </a:xfrm>
          <a:prstGeom prst="rect">
            <a:avLst/>
          </a:prstGeom>
        </p:spPr>
      </p:pic>
      <p:sp>
        <p:nvSpPr>
          <p:cNvPr id="484" name="TextBox 483">
            <a:extLst>
              <a:ext uri="{FF2B5EF4-FFF2-40B4-BE49-F238E27FC236}">
                <a16:creationId xmlns:a16="http://schemas.microsoft.com/office/drawing/2014/main" id="{CBC260BE-7DF5-8AA7-8CCB-12F10627CBF9}"/>
              </a:ext>
            </a:extLst>
          </p:cNvPr>
          <p:cNvSpPr txBox="1"/>
          <p:nvPr/>
        </p:nvSpPr>
        <p:spPr>
          <a:xfrm>
            <a:off x="7648574" y="981098"/>
            <a:ext cx="258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Number of Black Pixel</a:t>
            </a:r>
            <a:endParaRPr lang="ko-KR" altLang="en-US" b="1" i="1" dirty="0"/>
          </a:p>
        </p:txBody>
      </p:sp>
      <p:sp>
        <p:nvSpPr>
          <p:cNvPr id="485" name="화살표: 오른쪽 484">
            <a:extLst>
              <a:ext uri="{FF2B5EF4-FFF2-40B4-BE49-F238E27FC236}">
                <a16:creationId xmlns:a16="http://schemas.microsoft.com/office/drawing/2014/main" id="{24B8FF99-6EAB-7E06-7DE6-2E510084EE95}"/>
              </a:ext>
            </a:extLst>
          </p:cNvPr>
          <p:cNvSpPr/>
          <p:nvPr/>
        </p:nvSpPr>
        <p:spPr>
          <a:xfrm>
            <a:off x="6991344" y="1678013"/>
            <a:ext cx="533397" cy="369332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화살표: 오른쪽 485">
            <a:extLst>
              <a:ext uri="{FF2B5EF4-FFF2-40B4-BE49-F238E27FC236}">
                <a16:creationId xmlns:a16="http://schemas.microsoft.com/office/drawing/2014/main" id="{2722FA29-E57E-7DF2-591E-99267CD778C9}"/>
              </a:ext>
            </a:extLst>
          </p:cNvPr>
          <p:cNvSpPr/>
          <p:nvPr/>
        </p:nvSpPr>
        <p:spPr>
          <a:xfrm>
            <a:off x="6991342" y="2805180"/>
            <a:ext cx="533397" cy="369332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7" name="화살표: 오른쪽 486">
            <a:extLst>
              <a:ext uri="{FF2B5EF4-FFF2-40B4-BE49-F238E27FC236}">
                <a16:creationId xmlns:a16="http://schemas.microsoft.com/office/drawing/2014/main" id="{E1A0E77E-7DF3-41D8-A354-1EA1A4405186}"/>
              </a:ext>
            </a:extLst>
          </p:cNvPr>
          <p:cNvSpPr/>
          <p:nvPr/>
        </p:nvSpPr>
        <p:spPr>
          <a:xfrm>
            <a:off x="6991344" y="4995321"/>
            <a:ext cx="533397" cy="369332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8" name="화살표: 오른쪽 487">
            <a:extLst>
              <a:ext uri="{FF2B5EF4-FFF2-40B4-BE49-F238E27FC236}">
                <a16:creationId xmlns:a16="http://schemas.microsoft.com/office/drawing/2014/main" id="{BA580AF2-3A40-E3CD-8C2E-6E74EB6AEB1C}"/>
              </a:ext>
            </a:extLst>
          </p:cNvPr>
          <p:cNvSpPr/>
          <p:nvPr/>
        </p:nvSpPr>
        <p:spPr>
          <a:xfrm>
            <a:off x="6991343" y="3932347"/>
            <a:ext cx="533397" cy="369332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837B211C-D94E-A070-3E1B-979F6DF4ABE5}"/>
              </a:ext>
            </a:extLst>
          </p:cNvPr>
          <p:cNvSpPr txBox="1"/>
          <p:nvPr/>
        </p:nvSpPr>
        <p:spPr>
          <a:xfrm>
            <a:off x="8418033" y="280518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4468</a:t>
            </a:r>
            <a:endParaRPr lang="ko-KR" altLang="en-US" b="1" i="1" dirty="0"/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C2DCC788-749C-39FF-BCBC-C13E53DFDD55}"/>
              </a:ext>
            </a:extLst>
          </p:cNvPr>
          <p:cNvSpPr txBox="1"/>
          <p:nvPr/>
        </p:nvSpPr>
        <p:spPr>
          <a:xfrm>
            <a:off x="8356316" y="499572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24806</a:t>
            </a:r>
            <a:endParaRPr lang="ko-KR" altLang="en-US" b="1" i="1" dirty="0"/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9EF0CD27-3851-4F21-AF0A-D0C1B13589AA}"/>
              </a:ext>
            </a:extLst>
          </p:cNvPr>
          <p:cNvSpPr txBox="1"/>
          <p:nvPr/>
        </p:nvSpPr>
        <p:spPr>
          <a:xfrm>
            <a:off x="8356316" y="400437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19867</a:t>
            </a:r>
            <a:endParaRPr lang="ko-KR" altLang="en-US" b="1" i="1" dirty="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D668FA43-7395-7E7E-39F4-41E70BED8907}"/>
              </a:ext>
            </a:extLst>
          </p:cNvPr>
          <p:cNvSpPr txBox="1"/>
          <p:nvPr/>
        </p:nvSpPr>
        <p:spPr>
          <a:xfrm>
            <a:off x="8356315" y="168713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19942</a:t>
            </a:r>
            <a:endParaRPr lang="ko-KR" altLang="en-US" b="1" i="1" dirty="0"/>
          </a:p>
        </p:txBody>
      </p:sp>
      <p:pic>
        <p:nvPicPr>
          <p:cNvPr id="494" name="그림 493" descr="텍스트이(가) 표시된 사진&#10;&#10;자동 생성된 설명">
            <a:extLst>
              <a:ext uri="{FF2B5EF4-FFF2-40B4-BE49-F238E27FC236}">
                <a16:creationId xmlns:a16="http://schemas.microsoft.com/office/drawing/2014/main" id="{86410C51-6CAA-BF7A-5B2F-F130A5BA8C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395" y="2687781"/>
            <a:ext cx="2114550" cy="1685925"/>
          </a:xfrm>
          <a:prstGeom prst="rect">
            <a:avLst/>
          </a:prstGeom>
        </p:spPr>
      </p:pic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95B2BD7B-F69C-1C17-5067-B6AF1F5C6504}"/>
              </a:ext>
            </a:extLst>
          </p:cNvPr>
          <p:cNvSpPr/>
          <p:nvPr/>
        </p:nvSpPr>
        <p:spPr>
          <a:xfrm>
            <a:off x="9686701" y="3429000"/>
            <a:ext cx="1416728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09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58 0.00856 L -0.12734 -0.03866 L -0.14453 -0.14445 L -0.14179 -0.25162 L -0.13229 -0.31782 L -0.11992 -0.3338 L -0.08906 -0.3544 L -0.01614 -0.37199 L 0.20547 -0.3706 L 0.30938 -0.3706 " pathEditMode="relative" rAng="0" ptsTypes="AAAAAAAAAA">
                                      <p:cBhvr>
                                        <p:cTn id="30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1" y="-1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00976 -0.08264 L 0.01797 -0.10602 L 0.03567 -0.11574 L 0.04648 -0.11319 L 0.11692 -0.11319 L 0.29531 -0.11759 " pathEditMode="relative" rAng="0" ptsTypes="AAAAAAA">
                                      <p:cBhvr>
                                        <p:cTn id="6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6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2 -0.00348 L 0.08047 -0.10926 L 0.12917 -0.12454 L 0.26042 -0.12107 " pathEditMode="relative" rAng="0" ptsTypes="AAAA">
                                      <p:cBhvr>
                                        <p:cTn id="103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4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11111E-6 L 0.10755 0.08449 L 0.22487 0.10764 L 0.24766 0.05787 L 0.27917 0.00694 " pathEditMode="relative" rAng="19320000" ptsTypes="AAAAA">
                                      <p:cBhvr>
                                        <p:cTn id="142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10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25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25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25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5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5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5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0"/>
                            </p:stCondLst>
                            <p:childTnLst>
                              <p:par>
                                <p:cTn id="185" presetID="16" presetClass="emph" presetSubtype="0" fill="hold" grpId="1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46" grpId="0" animBg="1"/>
      <p:bldP spid="46" grpId="1" animBg="1"/>
      <p:bldP spid="58" grpId="0" animBg="1"/>
      <p:bldP spid="58" grpId="1" animBg="1"/>
      <p:bldP spid="455" grpId="0" animBg="1"/>
      <p:bldP spid="455" grpId="1" animBg="1"/>
      <p:bldP spid="484" grpId="0"/>
      <p:bldP spid="485" grpId="0" animBg="1"/>
      <p:bldP spid="486" grpId="0" animBg="1"/>
      <p:bldP spid="487" grpId="0" animBg="1"/>
      <p:bldP spid="488" grpId="0" animBg="1"/>
      <p:bldP spid="490" grpId="0"/>
      <p:bldP spid="491" grpId="0"/>
      <p:bldP spid="491" grpId="1"/>
      <p:bldP spid="492" grpId="0"/>
      <p:bldP spid="493" grpId="0"/>
      <p:bldP spid="49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Symbol Detection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심볼영역 탐지 결과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수직으로 배치된 심볼 탐지가능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테스트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P&amp;ID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내 존재하는 모든 심볼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그림 2" descr="텍스트, 하늘이(가) 표시된 사진&#10;&#10;자동 생성된 설명">
            <a:extLst>
              <a:ext uri="{FF2B5EF4-FFF2-40B4-BE49-F238E27FC236}">
                <a16:creationId xmlns:a16="http://schemas.microsoft.com/office/drawing/2014/main" id="{C41A30BF-0513-9491-BEB2-F6BFE460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24" y="2711666"/>
            <a:ext cx="4787873" cy="359249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4018156-C419-95A3-12B3-841AD7CAD4DF}"/>
              </a:ext>
            </a:extLst>
          </p:cNvPr>
          <p:cNvSpPr/>
          <p:nvPr/>
        </p:nvSpPr>
        <p:spPr>
          <a:xfrm>
            <a:off x="5885023" y="4323247"/>
            <a:ext cx="533397" cy="369332"/>
          </a:xfrm>
          <a:prstGeom prst="rightArrow">
            <a:avLst/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4E1ADD-6D1E-8195-626E-83BB40279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3" b="4492"/>
          <a:stretch/>
        </p:blipFill>
        <p:spPr>
          <a:xfrm>
            <a:off x="6849294" y="2613966"/>
            <a:ext cx="4620445" cy="385169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50CC5C-4F5B-1C98-9ECB-BDFA1137EB0A}"/>
              </a:ext>
            </a:extLst>
          </p:cNvPr>
          <p:cNvSpPr/>
          <p:nvPr/>
        </p:nvSpPr>
        <p:spPr>
          <a:xfrm>
            <a:off x="9032033" y="3938821"/>
            <a:ext cx="466530" cy="447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4EEC85-C8D4-1D5C-DF64-3DEA47AD44B6}"/>
              </a:ext>
            </a:extLst>
          </p:cNvPr>
          <p:cNvSpPr/>
          <p:nvPr/>
        </p:nvSpPr>
        <p:spPr>
          <a:xfrm>
            <a:off x="9022702" y="4692579"/>
            <a:ext cx="466530" cy="447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1CD476-784C-D8D6-4F40-DCEFFE94DC81}"/>
              </a:ext>
            </a:extLst>
          </p:cNvPr>
          <p:cNvSpPr/>
          <p:nvPr/>
        </p:nvSpPr>
        <p:spPr>
          <a:xfrm>
            <a:off x="9032033" y="5583410"/>
            <a:ext cx="466530" cy="447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81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파이프라인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허프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변환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(Hough Transform)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적용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-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파이프라인 연결관계 인식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A2256A-C712-7ADA-B51A-11EBF661939D}"/>
              </a:ext>
            </a:extLst>
          </p:cNvPr>
          <p:cNvGrpSpPr/>
          <p:nvPr/>
        </p:nvGrpSpPr>
        <p:grpSpPr>
          <a:xfrm>
            <a:off x="662105" y="4636404"/>
            <a:ext cx="1322494" cy="1218880"/>
            <a:chOff x="2364563" y="4008583"/>
            <a:chExt cx="2035834" cy="23417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B3FC88-E6FE-72AC-87D9-B69D1E1D1D4D}"/>
                </a:ext>
              </a:extLst>
            </p:cNvPr>
            <p:cNvSpPr/>
            <p:nvPr/>
          </p:nvSpPr>
          <p:spPr>
            <a:xfrm>
              <a:off x="2492743" y="4153896"/>
              <a:ext cx="1907654" cy="21964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C4544AB-6D53-F73F-C32F-B83B2B09A695}"/>
                </a:ext>
              </a:extLst>
            </p:cNvPr>
            <p:cNvSpPr/>
            <p:nvPr/>
          </p:nvSpPr>
          <p:spPr>
            <a:xfrm>
              <a:off x="2458238" y="4105200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B46E29-7234-E71F-5DA5-1F85D3FED7C1}"/>
                </a:ext>
              </a:extLst>
            </p:cNvPr>
            <p:cNvSpPr/>
            <p:nvPr/>
          </p:nvSpPr>
          <p:spPr>
            <a:xfrm>
              <a:off x="2433575" y="4074597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38B3168-F282-9EA0-0208-56B5BDBBB9C2}"/>
                </a:ext>
              </a:extLst>
            </p:cNvPr>
            <p:cNvSpPr/>
            <p:nvPr/>
          </p:nvSpPr>
          <p:spPr>
            <a:xfrm>
              <a:off x="2399069" y="4042473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8" descr="Process Tech &amp; Oper Acad - ISA P&amp;ID Symbols Evolve for DCS">
              <a:extLst>
                <a:ext uri="{FF2B5EF4-FFF2-40B4-BE49-F238E27FC236}">
                  <a16:creationId xmlns:a16="http://schemas.microsoft.com/office/drawing/2014/main" id="{711354CC-0C22-5180-5FF3-0379F8822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563" y="4008583"/>
              <a:ext cx="1907653" cy="219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B24F0C-55F1-DBDE-7325-74725881E7DB}"/>
              </a:ext>
            </a:extLst>
          </p:cNvPr>
          <p:cNvSpPr txBox="1"/>
          <p:nvPr/>
        </p:nvSpPr>
        <p:spPr>
          <a:xfrm>
            <a:off x="800594" y="5907619"/>
            <a:ext cx="10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P&amp;ID image</a:t>
            </a:r>
            <a:endParaRPr lang="ko-KR" altLang="en-US" sz="1400" b="1" i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04C516E-9D8E-77CB-C0E5-66DC03B53730}"/>
              </a:ext>
            </a:extLst>
          </p:cNvPr>
          <p:cNvSpPr/>
          <p:nvPr/>
        </p:nvSpPr>
        <p:spPr>
          <a:xfrm>
            <a:off x="2176648" y="4989301"/>
            <a:ext cx="692259" cy="399540"/>
          </a:xfrm>
          <a:prstGeom prst="rightArrow">
            <a:avLst>
              <a:gd name="adj1" fmla="val 49866"/>
              <a:gd name="adj2" fmla="val 62245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BA3146-FFA3-E636-FAC8-ED310DADD700}"/>
              </a:ext>
            </a:extLst>
          </p:cNvPr>
          <p:cNvSpPr/>
          <p:nvPr/>
        </p:nvSpPr>
        <p:spPr>
          <a:xfrm>
            <a:off x="7843576" y="4887904"/>
            <a:ext cx="1446848" cy="53547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Symbol</a:t>
            </a:r>
          </a:p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Detection</a:t>
            </a:r>
            <a:endParaRPr lang="ko-KR" altLang="en-US" b="1" i="1" dirty="0">
              <a:solidFill>
                <a:srgbClr val="1A1D2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0FE4F83-6038-10CC-ABCD-D1FBBAB4DB07}"/>
              </a:ext>
            </a:extLst>
          </p:cNvPr>
          <p:cNvCxnSpPr>
            <a:cxnSpLocks/>
            <a:stCxn id="456" idx="3"/>
            <a:endCxn id="464" idx="1"/>
          </p:cNvCxnSpPr>
          <p:nvPr/>
        </p:nvCxnSpPr>
        <p:spPr>
          <a:xfrm>
            <a:off x="4662581" y="5161231"/>
            <a:ext cx="1749801" cy="7620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E9F44A-6F6D-1D2B-E84B-7BB1A7366B33}"/>
              </a:ext>
            </a:extLst>
          </p:cNvPr>
          <p:cNvGrpSpPr/>
          <p:nvPr/>
        </p:nvGrpSpPr>
        <p:grpSpPr>
          <a:xfrm>
            <a:off x="3063699" y="4482952"/>
            <a:ext cx="1711555" cy="1430223"/>
            <a:chOff x="5313593" y="3754548"/>
            <a:chExt cx="1371793" cy="1221461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32D610D-A104-93D6-F044-F24473704E6D}"/>
                </a:ext>
              </a:extLst>
            </p:cNvPr>
            <p:cNvSpPr/>
            <p:nvPr/>
          </p:nvSpPr>
          <p:spPr>
            <a:xfrm>
              <a:off x="5319651" y="3906965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4A2E0BA-F4AD-2847-FDE5-2521CE36725D}"/>
                </a:ext>
              </a:extLst>
            </p:cNvPr>
            <p:cNvSpPr/>
            <p:nvPr/>
          </p:nvSpPr>
          <p:spPr>
            <a:xfrm>
              <a:off x="5319651" y="4219926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FE99B30-9F4D-D707-C16D-3D6D92BBA1F4}"/>
                </a:ext>
              </a:extLst>
            </p:cNvPr>
            <p:cNvSpPr/>
            <p:nvPr/>
          </p:nvSpPr>
          <p:spPr>
            <a:xfrm>
              <a:off x="5313593" y="4563465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4CC249B-F2DD-BFD2-F889-12F5F220BC06}"/>
                </a:ext>
              </a:extLst>
            </p:cNvPr>
            <p:cNvSpPr/>
            <p:nvPr/>
          </p:nvSpPr>
          <p:spPr>
            <a:xfrm>
              <a:off x="5679509" y="3754548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1E7F2B-8475-F92C-1678-FB1FEB034DD7}"/>
                </a:ext>
              </a:extLst>
            </p:cNvPr>
            <p:cNvSpPr/>
            <p:nvPr/>
          </p:nvSpPr>
          <p:spPr>
            <a:xfrm>
              <a:off x="5682538" y="40675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F55896-2581-69A7-F139-850C0E713211}"/>
                </a:ext>
              </a:extLst>
            </p:cNvPr>
            <p:cNvSpPr/>
            <p:nvPr/>
          </p:nvSpPr>
          <p:spPr>
            <a:xfrm>
              <a:off x="5682538" y="4380470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A98578-16B9-AD8C-ADB0-4C95B3D74115}"/>
                </a:ext>
              </a:extLst>
            </p:cNvPr>
            <p:cNvSpPr/>
            <p:nvPr/>
          </p:nvSpPr>
          <p:spPr>
            <a:xfrm>
              <a:off x="5676480" y="47240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B958DBC-244E-E018-0E9A-6CC985E7D5D0}"/>
                </a:ext>
              </a:extLst>
            </p:cNvPr>
            <p:cNvSpPr/>
            <p:nvPr/>
          </p:nvSpPr>
          <p:spPr>
            <a:xfrm>
              <a:off x="6048454" y="3754548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129B0F-75B4-6B4E-95D5-875CDD6284EC}"/>
                </a:ext>
              </a:extLst>
            </p:cNvPr>
            <p:cNvSpPr/>
            <p:nvPr/>
          </p:nvSpPr>
          <p:spPr>
            <a:xfrm>
              <a:off x="6051483" y="40675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AB8BC81-DA5B-8625-3162-7AF52272D304}"/>
                </a:ext>
              </a:extLst>
            </p:cNvPr>
            <p:cNvSpPr/>
            <p:nvPr/>
          </p:nvSpPr>
          <p:spPr>
            <a:xfrm>
              <a:off x="6051483" y="4380470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486F76-D615-0F61-F10A-D4BC2F1FE33C}"/>
                </a:ext>
              </a:extLst>
            </p:cNvPr>
            <p:cNvSpPr/>
            <p:nvPr/>
          </p:nvSpPr>
          <p:spPr>
            <a:xfrm>
              <a:off x="6045425" y="47240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F82F58D-4909-04B2-C49F-35825DFB820E}"/>
                </a:ext>
              </a:extLst>
            </p:cNvPr>
            <p:cNvSpPr/>
            <p:nvPr/>
          </p:nvSpPr>
          <p:spPr>
            <a:xfrm>
              <a:off x="6433386" y="3915092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C5F01A8-0007-C305-78C5-D027141A1A14}"/>
                </a:ext>
              </a:extLst>
            </p:cNvPr>
            <p:cNvSpPr/>
            <p:nvPr/>
          </p:nvSpPr>
          <p:spPr>
            <a:xfrm>
              <a:off x="6420427" y="4224087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7A44360-F8A5-125C-5DF6-0BDBAA6A7442}"/>
                </a:ext>
              </a:extLst>
            </p:cNvPr>
            <p:cNvSpPr/>
            <p:nvPr/>
          </p:nvSpPr>
          <p:spPr>
            <a:xfrm>
              <a:off x="6429514" y="4565822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C851DC6-DA95-0ADE-FFD5-4986C70C56D1}"/>
                </a:ext>
              </a:extLst>
            </p:cNvPr>
            <p:cNvCxnSpPr>
              <a:stCxn id="21" idx="6"/>
              <a:endCxn id="24" idx="2"/>
            </p:cNvCxnSpPr>
            <p:nvPr/>
          </p:nvCxnSpPr>
          <p:spPr>
            <a:xfrm flipV="1">
              <a:off x="5571651" y="3880548"/>
              <a:ext cx="107858" cy="152417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05B554F-D06A-0211-D5A0-3DC89F398297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5571651" y="4032965"/>
              <a:ext cx="110887" cy="1605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257D280-E605-6F09-C6A4-2D72F94BC92A}"/>
                </a:ext>
              </a:extLst>
            </p:cNvPr>
            <p:cNvCxnSpPr>
              <a:cxnSpLocks/>
              <a:stCxn id="21" idx="6"/>
              <a:endCxn id="26" idx="2"/>
            </p:cNvCxnSpPr>
            <p:nvPr/>
          </p:nvCxnSpPr>
          <p:spPr>
            <a:xfrm>
              <a:off x="5571651" y="4032965"/>
              <a:ext cx="110887" cy="473505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F3E0FC5-4167-FB3C-651D-8BA5A46AC51D}"/>
                </a:ext>
              </a:extLst>
            </p:cNvPr>
            <p:cNvCxnSpPr>
              <a:cxnSpLocks/>
              <a:stCxn id="21" idx="6"/>
              <a:endCxn id="27" idx="2"/>
            </p:cNvCxnSpPr>
            <p:nvPr/>
          </p:nvCxnSpPr>
          <p:spPr>
            <a:xfrm>
              <a:off x="5571651" y="4032965"/>
              <a:ext cx="104829" cy="8170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5EB2D77-2100-46B6-4A2E-A3C16A3364D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5571651" y="3880548"/>
              <a:ext cx="107858" cy="465378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53F6844-3EFC-8433-B00F-F419B28FBD3F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 flipV="1">
              <a:off x="5571651" y="4193509"/>
              <a:ext cx="110887" cy="152417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A40FDB7-AD1C-8AF5-8DDC-65F0202887CB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5571651" y="4345926"/>
              <a:ext cx="110887" cy="1605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C6ABA2C-B93E-1E71-48E7-B074F7EE0EE6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5571651" y="4345926"/>
              <a:ext cx="104829" cy="504083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109A87A-B02F-FE6A-9DB3-E9DB910DD59D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565593" y="3880548"/>
              <a:ext cx="113916" cy="808917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E5FF0E0-23A5-4348-BF14-C97597608E7F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5565593" y="4193509"/>
              <a:ext cx="116945" cy="495956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61AC5EE-D2E6-C56B-4A1E-14D81BA147E1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 flipV="1">
              <a:off x="5565593" y="4506470"/>
              <a:ext cx="116945" cy="182995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5831C94-7988-0889-680A-81B551003E57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5565593" y="4689465"/>
              <a:ext cx="110887" cy="1605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402EB8B-B7F3-AFBA-F858-DFCC178EC898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5931509" y="3880548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BF477F0-26AB-193E-50D9-26B01275491C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>
              <a:off x="5934538" y="4193509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7F4B5B2-3354-300B-B837-F13E2453D4F5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5934538" y="4506470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504E0E9-6FD8-BED4-6F98-A03A1E83F9B5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5928480" y="4850009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DB3565E-1A19-9C58-9919-A23EB89C0019}"/>
                </a:ext>
              </a:extLst>
            </p:cNvPr>
            <p:cNvCxnSpPr>
              <a:cxnSpLocks/>
              <a:stCxn id="27" idx="6"/>
              <a:endCxn id="28" idx="2"/>
            </p:cNvCxnSpPr>
            <p:nvPr/>
          </p:nvCxnSpPr>
          <p:spPr>
            <a:xfrm flipV="1">
              <a:off x="5928480" y="3880548"/>
              <a:ext cx="119974" cy="9694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039D761-28A9-CCF3-322E-9896FABF7100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5928480" y="4506470"/>
              <a:ext cx="123003" cy="343539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034071F-1C46-9F7A-CC00-7F8ECA355FD1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 flipV="1">
              <a:off x="5934538" y="4193509"/>
              <a:ext cx="116945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71A36C0-3A9E-B861-ECF7-ADF7A6A672CD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5934538" y="4506470"/>
              <a:ext cx="110887" cy="343539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07E829D-9CFB-5954-20A7-20AD81DD818A}"/>
                </a:ext>
              </a:extLst>
            </p:cNvPr>
            <p:cNvCxnSpPr>
              <a:cxnSpLocks/>
              <a:stCxn id="25" idx="6"/>
              <a:endCxn id="30" idx="2"/>
            </p:cNvCxnSpPr>
            <p:nvPr/>
          </p:nvCxnSpPr>
          <p:spPr>
            <a:xfrm>
              <a:off x="5934538" y="4193509"/>
              <a:ext cx="116945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70C606A-F0FC-DF03-61D2-FF0ECE747F64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 flipV="1">
              <a:off x="5934538" y="3880548"/>
              <a:ext cx="113916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2BC6E3B-3665-BF77-24D1-8A0CC66A4FBE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>
              <a:off x="5931509" y="3880548"/>
              <a:ext cx="119974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83993B1-FDBA-45C4-B955-228A62F4CC38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>
              <a:off x="5931509" y="3880548"/>
              <a:ext cx="113916" cy="9694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6A01D12-F1CB-CCD1-2191-5540D5789398}"/>
                </a:ext>
              </a:extLst>
            </p:cNvPr>
            <p:cNvGrpSpPr/>
            <p:nvPr/>
          </p:nvGrpSpPr>
          <p:grpSpPr>
            <a:xfrm rot="10800000">
              <a:off x="6306512" y="3880548"/>
              <a:ext cx="116945" cy="969461"/>
              <a:chOff x="6767358" y="3823553"/>
              <a:chExt cx="116945" cy="969461"/>
            </a:xfrm>
            <a:grpFill/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748DC02-60AA-BAEB-BBC5-288F1D341DD3}"/>
                  </a:ext>
                </a:extLst>
              </p:cNvPr>
              <p:cNvCxnSpPr/>
              <p:nvPr/>
            </p:nvCxnSpPr>
            <p:spPr>
              <a:xfrm flipV="1">
                <a:off x="6773416" y="3823553"/>
                <a:ext cx="107858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D126B643-77A3-353A-5938-34BF01C65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B768E6B-8451-E26C-8E9B-BE6628651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10887" cy="47350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5D44ECCF-7561-8438-2995-B233E6621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04829" cy="8170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직선 연결선 447">
                <a:extLst>
                  <a:ext uri="{FF2B5EF4-FFF2-40B4-BE49-F238E27FC236}">
                    <a16:creationId xmlns:a16="http://schemas.microsoft.com/office/drawing/2014/main" id="{E765DB1A-0570-F472-04F0-C72FEE5C8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3416" y="3823553"/>
                <a:ext cx="107858" cy="465378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49663495-408A-5816-BB78-6E5B3FCDF8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3416" y="4136514"/>
                <a:ext cx="110887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직선 연결선 449">
                <a:extLst>
                  <a:ext uri="{FF2B5EF4-FFF2-40B4-BE49-F238E27FC236}">
                    <a16:creationId xmlns:a16="http://schemas.microsoft.com/office/drawing/2014/main" id="{33C03FA5-A84F-4A8C-7F99-045F86898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4288931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직선 연결선 450">
                <a:extLst>
                  <a:ext uri="{FF2B5EF4-FFF2-40B4-BE49-F238E27FC236}">
                    <a16:creationId xmlns:a16="http://schemas.microsoft.com/office/drawing/2014/main" id="{E46DA35F-6D9A-2F4E-FA9A-C701CAF04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4288931"/>
                <a:ext cx="104829" cy="504083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직선 연결선 451">
                <a:extLst>
                  <a:ext uri="{FF2B5EF4-FFF2-40B4-BE49-F238E27FC236}">
                    <a16:creationId xmlns:a16="http://schemas.microsoft.com/office/drawing/2014/main" id="{AE00D2AB-4C91-1332-FC48-9C6B0D1CF0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3823553"/>
                <a:ext cx="113916" cy="8089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직선 연결선 452">
                <a:extLst>
                  <a:ext uri="{FF2B5EF4-FFF2-40B4-BE49-F238E27FC236}">
                    <a16:creationId xmlns:a16="http://schemas.microsoft.com/office/drawing/2014/main" id="{CEA9134A-5B63-30CE-02C3-95F862BC4B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4136514"/>
                <a:ext cx="116945" cy="495956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직선 연결선 453">
                <a:extLst>
                  <a:ext uri="{FF2B5EF4-FFF2-40B4-BE49-F238E27FC236}">
                    <a16:creationId xmlns:a16="http://schemas.microsoft.com/office/drawing/2014/main" id="{FD6BFF5A-BFC0-F6FD-5022-DCDE32462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4449475"/>
                <a:ext cx="116945" cy="18299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0721C8E1-2F04-D1C4-E6F6-E8D0BEBE2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7358" y="4632470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6" name="사각형: 둥근 모서리 455">
            <a:extLst>
              <a:ext uri="{FF2B5EF4-FFF2-40B4-BE49-F238E27FC236}">
                <a16:creationId xmlns:a16="http://schemas.microsoft.com/office/drawing/2014/main" id="{55F76E35-EC6C-15D4-7989-4E1D2B6336C4}"/>
              </a:ext>
            </a:extLst>
          </p:cNvPr>
          <p:cNvSpPr/>
          <p:nvPr/>
        </p:nvSpPr>
        <p:spPr>
          <a:xfrm>
            <a:off x="3142610" y="4828567"/>
            <a:ext cx="1519971" cy="66532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Text Recognition</a:t>
            </a:r>
            <a:endParaRPr lang="ko-KR" altLang="en-US" b="1" i="1" dirty="0">
              <a:solidFill>
                <a:srgbClr val="1A1D21"/>
              </a:solidFill>
            </a:endParaRPr>
          </a:p>
        </p:txBody>
      </p: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902CA2A7-E56F-2AF2-D270-97B7080FA599}"/>
              </a:ext>
            </a:extLst>
          </p:cNvPr>
          <p:cNvGrpSpPr/>
          <p:nvPr/>
        </p:nvGrpSpPr>
        <p:grpSpPr>
          <a:xfrm>
            <a:off x="5051113" y="4751202"/>
            <a:ext cx="771525" cy="803286"/>
            <a:chOff x="4017205" y="2592758"/>
            <a:chExt cx="771525" cy="803286"/>
          </a:xfrm>
        </p:grpSpPr>
        <p:sp>
          <p:nvSpPr>
            <p:cNvPr id="458" name="순서도: 수동 연산 457">
              <a:extLst>
                <a:ext uri="{FF2B5EF4-FFF2-40B4-BE49-F238E27FC236}">
                  <a16:creationId xmlns:a16="http://schemas.microsoft.com/office/drawing/2014/main" id="{41B532A0-6FA2-72E9-C7C7-C3F2F2E90E82}"/>
                </a:ext>
              </a:extLst>
            </p:cNvPr>
            <p:cNvSpPr/>
            <p:nvPr/>
          </p:nvSpPr>
          <p:spPr>
            <a:xfrm rot="16200000">
              <a:off x="4025826" y="2642942"/>
              <a:ext cx="803286" cy="702918"/>
            </a:xfrm>
            <a:prstGeom prst="flowChartManualOperation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E428D3CA-301B-5AE6-9541-4ABC4D7B2B48}"/>
                </a:ext>
              </a:extLst>
            </p:cNvPr>
            <p:cNvSpPr txBox="1"/>
            <p:nvPr/>
          </p:nvSpPr>
          <p:spPr>
            <a:xfrm>
              <a:off x="4017205" y="2680761"/>
              <a:ext cx="771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>
                  <a:solidFill>
                    <a:schemeClr val="bg2">
                      <a:lumMod val="10000"/>
                    </a:schemeClr>
                  </a:solidFill>
                </a:rPr>
                <a:t>Text</a:t>
              </a:r>
            </a:p>
            <a:p>
              <a:pPr algn="ctr"/>
              <a:r>
                <a:rPr lang="en-US" altLang="ko-KR" b="1" i="1" dirty="0">
                  <a:solidFill>
                    <a:schemeClr val="bg2">
                      <a:lumMod val="10000"/>
                    </a:schemeClr>
                  </a:solidFill>
                </a:rPr>
                <a:t>Filter</a:t>
              </a:r>
              <a:endParaRPr lang="ko-KR" altLang="en-US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60" name="사각형: 둥근 모서리 459">
            <a:extLst>
              <a:ext uri="{FF2B5EF4-FFF2-40B4-BE49-F238E27FC236}">
                <a16:creationId xmlns:a16="http://schemas.microsoft.com/office/drawing/2014/main" id="{65065520-7A09-CED8-03D7-03EC0572D613}"/>
              </a:ext>
            </a:extLst>
          </p:cNvPr>
          <p:cNvSpPr/>
          <p:nvPr/>
        </p:nvSpPr>
        <p:spPr>
          <a:xfrm>
            <a:off x="6527272" y="4807126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461" name="사각형: 둥근 모서리 460">
            <a:extLst>
              <a:ext uri="{FF2B5EF4-FFF2-40B4-BE49-F238E27FC236}">
                <a16:creationId xmlns:a16="http://schemas.microsoft.com/office/drawing/2014/main" id="{54D22342-8BDD-8579-B915-A7B40663A4D8}"/>
              </a:ext>
            </a:extLst>
          </p:cNvPr>
          <p:cNvSpPr/>
          <p:nvPr/>
        </p:nvSpPr>
        <p:spPr>
          <a:xfrm>
            <a:off x="6488399" y="4845283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463" name="사각형: 둥근 모서리 462">
            <a:extLst>
              <a:ext uri="{FF2B5EF4-FFF2-40B4-BE49-F238E27FC236}">
                <a16:creationId xmlns:a16="http://schemas.microsoft.com/office/drawing/2014/main" id="{B4A4B154-E68C-5B60-3A2B-6C41621C74EE}"/>
              </a:ext>
            </a:extLst>
          </p:cNvPr>
          <p:cNvSpPr/>
          <p:nvPr/>
        </p:nvSpPr>
        <p:spPr>
          <a:xfrm>
            <a:off x="6451255" y="4888954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464" name="사각형: 둥근 모서리 463">
            <a:extLst>
              <a:ext uri="{FF2B5EF4-FFF2-40B4-BE49-F238E27FC236}">
                <a16:creationId xmlns:a16="http://schemas.microsoft.com/office/drawing/2014/main" id="{3A9E8AB7-5FAE-9D21-836D-123C85AB1BD6}"/>
              </a:ext>
            </a:extLst>
          </p:cNvPr>
          <p:cNvSpPr/>
          <p:nvPr/>
        </p:nvSpPr>
        <p:spPr>
          <a:xfrm>
            <a:off x="6412382" y="4929492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cxnSp>
        <p:nvCxnSpPr>
          <p:cNvPr id="465" name="직선 화살표 연결선 464">
            <a:extLst>
              <a:ext uri="{FF2B5EF4-FFF2-40B4-BE49-F238E27FC236}">
                <a16:creationId xmlns:a16="http://schemas.microsoft.com/office/drawing/2014/main" id="{EA52A427-FB33-5B50-1B34-87E07FF40F57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250635" y="5155640"/>
            <a:ext cx="592941" cy="11734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9" name="그림 468">
            <a:extLst>
              <a:ext uri="{FF2B5EF4-FFF2-40B4-BE49-F238E27FC236}">
                <a16:creationId xmlns:a16="http://schemas.microsoft.com/office/drawing/2014/main" id="{7E1FB7E5-340F-BC42-C886-5ED4EA81B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627" y="1007489"/>
            <a:ext cx="3798953" cy="31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3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파이프라인 탐지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  <a:latin typeface="+mn-ea"/>
              </a:rPr>
              <a:t>허프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변환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(Hough Transform)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적용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심볼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-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파이프라인 연결관계 인식 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A2256A-C712-7ADA-B51A-11EBF661939D}"/>
              </a:ext>
            </a:extLst>
          </p:cNvPr>
          <p:cNvGrpSpPr/>
          <p:nvPr/>
        </p:nvGrpSpPr>
        <p:grpSpPr>
          <a:xfrm>
            <a:off x="512927" y="3821802"/>
            <a:ext cx="1322494" cy="1218880"/>
            <a:chOff x="2364563" y="4008583"/>
            <a:chExt cx="2035834" cy="234175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B3FC88-E6FE-72AC-87D9-B69D1E1D1D4D}"/>
                </a:ext>
              </a:extLst>
            </p:cNvPr>
            <p:cNvSpPr/>
            <p:nvPr/>
          </p:nvSpPr>
          <p:spPr>
            <a:xfrm>
              <a:off x="2492743" y="4153896"/>
              <a:ext cx="1907654" cy="21964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C4544AB-6D53-F73F-C32F-B83B2B09A695}"/>
                </a:ext>
              </a:extLst>
            </p:cNvPr>
            <p:cNvSpPr/>
            <p:nvPr/>
          </p:nvSpPr>
          <p:spPr>
            <a:xfrm>
              <a:off x="2458238" y="4105200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B46E29-7234-E71F-5DA5-1F85D3FED7C1}"/>
                </a:ext>
              </a:extLst>
            </p:cNvPr>
            <p:cNvSpPr/>
            <p:nvPr/>
          </p:nvSpPr>
          <p:spPr>
            <a:xfrm>
              <a:off x="2433575" y="4074597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38B3168-F282-9EA0-0208-56B5BDBBB9C2}"/>
                </a:ext>
              </a:extLst>
            </p:cNvPr>
            <p:cNvSpPr/>
            <p:nvPr/>
          </p:nvSpPr>
          <p:spPr>
            <a:xfrm>
              <a:off x="2399069" y="4042473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8" descr="Process Tech &amp; Oper Acad - ISA P&amp;ID Symbols Evolve for DCS">
              <a:extLst>
                <a:ext uri="{FF2B5EF4-FFF2-40B4-BE49-F238E27FC236}">
                  <a16:creationId xmlns:a16="http://schemas.microsoft.com/office/drawing/2014/main" id="{711354CC-0C22-5180-5FF3-0379F8822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563" y="4008583"/>
              <a:ext cx="1907653" cy="219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B24F0C-55F1-DBDE-7325-74725881E7DB}"/>
              </a:ext>
            </a:extLst>
          </p:cNvPr>
          <p:cNvSpPr txBox="1"/>
          <p:nvPr/>
        </p:nvSpPr>
        <p:spPr>
          <a:xfrm>
            <a:off x="651416" y="5093017"/>
            <a:ext cx="10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P&amp;ID image</a:t>
            </a:r>
            <a:endParaRPr lang="ko-KR" altLang="en-US" sz="1400" b="1" i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04C516E-9D8E-77CB-C0E5-66DC03B53730}"/>
              </a:ext>
            </a:extLst>
          </p:cNvPr>
          <p:cNvSpPr/>
          <p:nvPr/>
        </p:nvSpPr>
        <p:spPr>
          <a:xfrm>
            <a:off x="1958488" y="4180616"/>
            <a:ext cx="1016264" cy="399540"/>
          </a:xfrm>
          <a:prstGeom prst="rightArrow">
            <a:avLst>
              <a:gd name="adj1" fmla="val 49866"/>
              <a:gd name="adj2" fmla="val 62245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0FE4F83-6038-10CC-ABCD-D1FBBAB4DB07}"/>
              </a:ext>
            </a:extLst>
          </p:cNvPr>
          <p:cNvCxnSpPr>
            <a:cxnSpLocks/>
            <a:stCxn id="456" idx="3"/>
          </p:cNvCxnSpPr>
          <p:nvPr/>
        </p:nvCxnSpPr>
        <p:spPr>
          <a:xfrm flipV="1">
            <a:off x="4662581" y="4346955"/>
            <a:ext cx="3180995" cy="5591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E9F44A-6F6D-1D2B-E84B-7BB1A7366B33}"/>
              </a:ext>
            </a:extLst>
          </p:cNvPr>
          <p:cNvGrpSpPr/>
          <p:nvPr/>
        </p:nvGrpSpPr>
        <p:grpSpPr>
          <a:xfrm>
            <a:off x="3063699" y="3674267"/>
            <a:ext cx="1711555" cy="1430223"/>
            <a:chOff x="5313593" y="3754548"/>
            <a:chExt cx="1371793" cy="1221461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32D610D-A104-93D6-F044-F24473704E6D}"/>
                </a:ext>
              </a:extLst>
            </p:cNvPr>
            <p:cNvSpPr/>
            <p:nvPr/>
          </p:nvSpPr>
          <p:spPr>
            <a:xfrm>
              <a:off x="5319651" y="3906965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4A2E0BA-F4AD-2847-FDE5-2521CE36725D}"/>
                </a:ext>
              </a:extLst>
            </p:cNvPr>
            <p:cNvSpPr/>
            <p:nvPr/>
          </p:nvSpPr>
          <p:spPr>
            <a:xfrm>
              <a:off x="5319651" y="4219926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FE99B30-9F4D-D707-C16D-3D6D92BBA1F4}"/>
                </a:ext>
              </a:extLst>
            </p:cNvPr>
            <p:cNvSpPr/>
            <p:nvPr/>
          </p:nvSpPr>
          <p:spPr>
            <a:xfrm>
              <a:off x="5313593" y="4563465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4CC249B-F2DD-BFD2-F889-12F5F220BC06}"/>
                </a:ext>
              </a:extLst>
            </p:cNvPr>
            <p:cNvSpPr/>
            <p:nvPr/>
          </p:nvSpPr>
          <p:spPr>
            <a:xfrm>
              <a:off x="5679509" y="3754548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1E7F2B-8475-F92C-1678-FB1FEB034DD7}"/>
                </a:ext>
              </a:extLst>
            </p:cNvPr>
            <p:cNvSpPr/>
            <p:nvPr/>
          </p:nvSpPr>
          <p:spPr>
            <a:xfrm>
              <a:off x="5682538" y="40675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F55896-2581-69A7-F139-850C0E713211}"/>
                </a:ext>
              </a:extLst>
            </p:cNvPr>
            <p:cNvSpPr/>
            <p:nvPr/>
          </p:nvSpPr>
          <p:spPr>
            <a:xfrm>
              <a:off x="5682538" y="4380470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A98578-16B9-AD8C-ADB0-4C95B3D74115}"/>
                </a:ext>
              </a:extLst>
            </p:cNvPr>
            <p:cNvSpPr/>
            <p:nvPr/>
          </p:nvSpPr>
          <p:spPr>
            <a:xfrm>
              <a:off x="5676480" y="47240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B958DBC-244E-E018-0E9A-6CC985E7D5D0}"/>
                </a:ext>
              </a:extLst>
            </p:cNvPr>
            <p:cNvSpPr/>
            <p:nvPr/>
          </p:nvSpPr>
          <p:spPr>
            <a:xfrm>
              <a:off x="6048454" y="3754548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F129B0F-75B4-6B4E-95D5-875CDD6284EC}"/>
                </a:ext>
              </a:extLst>
            </p:cNvPr>
            <p:cNvSpPr/>
            <p:nvPr/>
          </p:nvSpPr>
          <p:spPr>
            <a:xfrm>
              <a:off x="6051483" y="40675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AB8BC81-DA5B-8625-3162-7AF52272D304}"/>
                </a:ext>
              </a:extLst>
            </p:cNvPr>
            <p:cNvSpPr/>
            <p:nvPr/>
          </p:nvSpPr>
          <p:spPr>
            <a:xfrm>
              <a:off x="6051483" y="4380470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486F76-D615-0F61-F10A-D4BC2F1FE33C}"/>
                </a:ext>
              </a:extLst>
            </p:cNvPr>
            <p:cNvSpPr/>
            <p:nvPr/>
          </p:nvSpPr>
          <p:spPr>
            <a:xfrm>
              <a:off x="6045425" y="4724009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F82F58D-4909-04B2-C49F-35825DFB820E}"/>
                </a:ext>
              </a:extLst>
            </p:cNvPr>
            <p:cNvSpPr/>
            <p:nvPr/>
          </p:nvSpPr>
          <p:spPr>
            <a:xfrm>
              <a:off x="6433386" y="3915092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C5F01A8-0007-C305-78C5-D027141A1A14}"/>
                </a:ext>
              </a:extLst>
            </p:cNvPr>
            <p:cNvSpPr/>
            <p:nvPr/>
          </p:nvSpPr>
          <p:spPr>
            <a:xfrm>
              <a:off x="6420427" y="4224087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7A44360-F8A5-125C-5DF6-0BDBAA6A7442}"/>
                </a:ext>
              </a:extLst>
            </p:cNvPr>
            <p:cNvSpPr/>
            <p:nvPr/>
          </p:nvSpPr>
          <p:spPr>
            <a:xfrm>
              <a:off x="6429514" y="4565822"/>
              <a:ext cx="252000" cy="252000"/>
            </a:xfrm>
            <a:prstGeom prst="ellips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C851DC6-DA95-0ADE-FFD5-4986C70C56D1}"/>
                </a:ext>
              </a:extLst>
            </p:cNvPr>
            <p:cNvCxnSpPr>
              <a:stCxn id="21" idx="6"/>
              <a:endCxn id="24" idx="2"/>
            </p:cNvCxnSpPr>
            <p:nvPr/>
          </p:nvCxnSpPr>
          <p:spPr>
            <a:xfrm flipV="1">
              <a:off x="5571651" y="3880548"/>
              <a:ext cx="107858" cy="152417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05B554F-D06A-0211-D5A0-3DC89F398297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5571651" y="4032965"/>
              <a:ext cx="110887" cy="1605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257D280-E605-6F09-C6A4-2D72F94BC92A}"/>
                </a:ext>
              </a:extLst>
            </p:cNvPr>
            <p:cNvCxnSpPr>
              <a:cxnSpLocks/>
              <a:stCxn id="21" idx="6"/>
              <a:endCxn id="26" idx="2"/>
            </p:cNvCxnSpPr>
            <p:nvPr/>
          </p:nvCxnSpPr>
          <p:spPr>
            <a:xfrm>
              <a:off x="5571651" y="4032965"/>
              <a:ext cx="110887" cy="473505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F3E0FC5-4167-FB3C-651D-8BA5A46AC51D}"/>
                </a:ext>
              </a:extLst>
            </p:cNvPr>
            <p:cNvCxnSpPr>
              <a:cxnSpLocks/>
              <a:stCxn id="21" idx="6"/>
              <a:endCxn id="27" idx="2"/>
            </p:cNvCxnSpPr>
            <p:nvPr/>
          </p:nvCxnSpPr>
          <p:spPr>
            <a:xfrm>
              <a:off x="5571651" y="4032965"/>
              <a:ext cx="104829" cy="8170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5EB2D77-2100-46B6-4A2E-A3C16A3364D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5571651" y="3880548"/>
              <a:ext cx="107858" cy="465378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53F6844-3EFC-8433-B00F-F419B28FBD3F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 flipV="1">
              <a:off x="5571651" y="4193509"/>
              <a:ext cx="110887" cy="152417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A40FDB7-AD1C-8AF5-8DDC-65F0202887CB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5571651" y="4345926"/>
              <a:ext cx="110887" cy="1605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C6ABA2C-B93E-1E71-48E7-B074F7EE0EE6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5571651" y="4345926"/>
              <a:ext cx="104829" cy="504083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109A87A-B02F-FE6A-9DB3-E9DB910DD59D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565593" y="3880548"/>
              <a:ext cx="113916" cy="808917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E5FF0E0-23A5-4348-BF14-C97597608E7F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5565593" y="4193509"/>
              <a:ext cx="116945" cy="495956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61AC5EE-D2E6-C56B-4A1E-14D81BA147E1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 flipV="1">
              <a:off x="5565593" y="4506470"/>
              <a:ext cx="116945" cy="182995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5831C94-7988-0889-680A-81B551003E57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5565593" y="4689465"/>
              <a:ext cx="110887" cy="160544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402EB8B-B7F3-AFBA-F858-DFCC178EC898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5931509" y="3880548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BF477F0-26AB-193E-50D9-26B01275491C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>
              <a:off x="5934538" y="4193509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7F4B5B2-3354-300B-B837-F13E2453D4F5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5934538" y="4506470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504E0E9-6FD8-BED4-6F98-A03A1E83F9B5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5928480" y="4850009"/>
              <a:ext cx="116945" cy="0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DB3565E-1A19-9C58-9919-A23EB89C0019}"/>
                </a:ext>
              </a:extLst>
            </p:cNvPr>
            <p:cNvCxnSpPr>
              <a:cxnSpLocks/>
              <a:stCxn id="27" idx="6"/>
              <a:endCxn id="28" idx="2"/>
            </p:cNvCxnSpPr>
            <p:nvPr/>
          </p:nvCxnSpPr>
          <p:spPr>
            <a:xfrm flipV="1">
              <a:off x="5928480" y="3880548"/>
              <a:ext cx="119974" cy="9694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039D761-28A9-CCF3-322E-9896FABF7100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5928480" y="4506470"/>
              <a:ext cx="123003" cy="343539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034071F-1C46-9F7A-CC00-7F8ECA355FD1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>
            <a:xfrm flipV="1">
              <a:off x="5934538" y="4193509"/>
              <a:ext cx="116945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71A36C0-3A9E-B861-ECF7-ADF7A6A672CD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5934538" y="4506470"/>
              <a:ext cx="110887" cy="343539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07E829D-9CFB-5954-20A7-20AD81DD818A}"/>
                </a:ext>
              </a:extLst>
            </p:cNvPr>
            <p:cNvCxnSpPr>
              <a:cxnSpLocks/>
              <a:stCxn id="25" idx="6"/>
              <a:endCxn id="30" idx="2"/>
            </p:cNvCxnSpPr>
            <p:nvPr/>
          </p:nvCxnSpPr>
          <p:spPr>
            <a:xfrm>
              <a:off x="5934538" y="4193509"/>
              <a:ext cx="116945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70C606A-F0FC-DF03-61D2-FF0ECE747F64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 flipV="1">
              <a:off x="5934538" y="3880548"/>
              <a:ext cx="113916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2BC6E3B-3665-BF77-24D1-8A0CC66A4FBE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>
              <a:off x="5931509" y="3880548"/>
              <a:ext cx="119974" cy="3129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83993B1-FDBA-45C4-B955-228A62F4CC38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>
              <a:off x="5931509" y="3880548"/>
              <a:ext cx="113916" cy="969461"/>
            </a:xfrm>
            <a:prstGeom prst="line">
              <a:avLst/>
            </a:prstGeom>
            <a:grpFill/>
            <a:ln w="38100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6A01D12-F1CB-CCD1-2191-5540D5789398}"/>
                </a:ext>
              </a:extLst>
            </p:cNvPr>
            <p:cNvGrpSpPr/>
            <p:nvPr/>
          </p:nvGrpSpPr>
          <p:grpSpPr>
            <a:xfrm rot="10800000">
              <a:off x="6306512" y="3880548"/>
              <a:ext cx="116945" cy="969461"/>
              <a:chOff x="6767358" y="3823553"/>
              <a:chExt cx="116945" cy="969461"/>
            </a:xfrm>
            <a:grpFill/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748DC02-60AA-BAEB-BBC5-288F1D341DD3}"/>
                  </a:ext>
                </a:extLst>
              </p:cNvPr>
              <p:cNvCxnSpPr/>
              <p:nvPr/>
            </p:nvCxnSpPr>
            <p:spPr>
              <a:xfrm flipV="1">
                <a:off x="6773416" y="3823553"/>
                <a:ext cx="107858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D126B643-77A3-353A-5938-34BF01C65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B768E6B-8451-E26C-8E9B-BE6628651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10887" cy="47350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5D44ECCF-7561-8438-2995-B233E6621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04829" cy="8170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직선 연결선 447">
                <a:extLst>
                  <a:ext uri="{FF2B5EF4-FFF2-40B4-BE49-F238E27FC236}">
                    <a16:creationId xmlns:a16="http://schemas.microsoft.com/office/drawing/2014/main" id="{E765DB1A-0570-F472-04F0-C72FEE5C80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3416" y="3823553"/>
                <a:ext cx="107858" cy="465378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직선 연결선 448">
                <a:extLst>
                  <a:ext uri="{FF2B5EF4-FFF2-40B4-BE49-F238E27FC236}">
                    <a16:creationId xmlns:a16="http://schemas.microsoft.com/office/drawing/2014/main" id="{49663495-408A-5816-BB78-6E5B3FCDF8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3416" y="4136514"/>
                <a:ext cx="110887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직선 연결선 449">
                <a:extLst>
                  <a:ext uri="{FF2B5EF4-FFF2-40B4-BE49-F238E27FC236}">
                    <a16:creationId xmlns:a16="http://schemas.microsoft.com/office/drawing/2014/main" id="{33C03FA5-A84F-4A8C-7F99-045F86898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4288931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직선 연결선 450">
                <a:extLst>
                  <a:ext uri="{FF2B5EF4-FFF2-40B4-BE49-F238E27FC236}">
                    <a16:creationId xmlns:a16="http://schemas.microsoft.com/office/drawing/2014/main" id="{E46DA35F-6D9A-2F4E-FA9A-C701CAF04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4288931"/>
                <a:ext cx="104829" cy="504083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직선 연결선 451">
                <a:extLst>
                  <a:ext uri="{FF2B5EF4-FFF2-40B4-BE49-F238E27FC236}">
                    <a16:creationId xmlns:a16="http://schemas.microsoft.com/office/drawing/2014/main" id="{AE00D2AB-4C91-1332-FC48-9C6B0D1CF0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3823553"/>
                <a:ext cx="113916" cy="8089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직선 연결선 452">
                <a:extLst>
                  <a:ext uri="{FF2B5EF4-FFF2-40B4-BE49-F238E27FC236}">
                    <a16:creationId xmlns:a16="http://schemas.microsoft.com/office/drawing/2014/main" id="{CEA9134A-5B63-30CE-02C3-95F862BC4B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4136514"/>
                <a:ext cx="116945" cy="495956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직선 연결선 453">
                <a:extLst>
                  <a:ext uri="{FF2B5EF4-FFF2-40B4-BE49-F238E27FC236}">
                    <a16:creationId xmlns:a16="http://schemas.microsoft.com/office/drawing/2014/main" id="{FD6BFF5A-BFC0-F6FD-5022-DCDE32462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4449475"/>
                <a:ext cx="116945" cy="18299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0721C8E1-2F04-D1C4-E6F6-E8D0BEBE2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7358" y="4632470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6" name="사각형: 둥근 모서리 455">
            <a:extLst>
              <a:ext uri="{FF2B5EF4-FFF2-40B4-BE49-F238E27FC236}">
                <a16:creationId xmlns:a16="http://schemas.microsoft.com/office/drawing/2014/main" id="{55F76E35-EC6C-15D4-7989-4E1D2B6336C4}"/>
              </a:ext>
            </a:extLst>
          </p:cNvPr>
          <p:cNvSpPr/>
          <p:nvPr/>
        </p:nvSpPr>
        <p:spPr>
          <a:xfrm>
            <a:off x="3142610" y="4019882"/>
            <a:ext cx="1519971" cy="66532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Text Recognition</a:t>
            </a:r>
            <a:endParaRPr lang="ko-KR" altLang="en-US" b="1" i="1" dirty="0">
              <a:solidFill>
                <a:srgbClr val="1A1D21"/>
              </a:solidFill>
            </a:endParaRPr>
          </a:p>
        </p:txBody>
      </p:sp>
      <p:sp>
        <p:nvSpPr>
          <p:cNvPr id="460" name="사각형: 둥근 모서리 459">
            <a:extLst>
              <a:ext uri="{FF2B5EF4-FFF2-40B4-BE49-F238E27FC236}">
                <a16:creationId xmlns:a16="http://schemas.microsoft.com/office/drawing/2014/main" id="{65065520-7A09-CED8-03D7-03EC0572D613}"/>
              </a:ext>
            </a:extLst>
          </p:cNvPr>
          <p:cNvSpPr/>
          <p:nvPr/>
        </p:nvSpPr>
        <p:spPr>
          <a:xfrm>
            <a:off x="5242670" y="3176358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461" name="사각형: 둥근 모서리 460">
            <a:extLst>
              <a:ext uri="{FF2B5EF4-FFF2-40B4-BE49-F238E27FC236}">
                <a16:creationId xmlns:a16="http://schemas.microsoft.com/office/drawing/2014/main" id="{54D22342-8BDD-8579-B915-A7B40663A4D8}"/>
              </a:ext>
            </a:extLst>
          </p:cNvPr>
          <p:cNvSpPr/>
          <p:nvPr/>
        </p:nvSpPr>
        <p:spPr>
          <a:xfrm>
            <a:off x="5203797" y="3214515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463" name="사각형: 둥근 모서리 462">
            <a:extLst>
              <a:ext uri="{FF2B5EF4-FFF2-40B4-BE49-F238E27FC236}">
                <a16:creationId xmlns:a16="http://schemas.microsoft.com/office/drawing/2014/main" id="{B4A4B154-E68C-5B60-3A2B-6C41621C74EE}"/>
              </a:ext>
            </a:extLst>
          </p:cNvPr>
          <p:cNvSpPr/>
          <p:nvPr/>
        </p:nvSpPr>
        <p:spPr>
          <a:xfrm>
            <a:off x="5166653" y="3258186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464" name="사각형: 둥근 모서리 463">
            <a:extLst>
              <a:ext uri="{FF2B5EF4-FFF2-40B4-BE49-F238E27FC236}">
                <a16:creationId xmlns:a16="http://schemas.microsoft.com/office/drawing/2014/main" id="{3A9E8AB7-5FAE-9D21-836D-123C85AB1BD6}"/>
              </a:ext>
            </a:extLst>
          </p:cNvPr>
          <p:cNvSpPr/>
          <p:nvPr/>
        </p:nvSpPr>
        <p:spPr>
          <a:xfrm>
            <a:off x="5127780" y="3298724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Symbol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015BD64-A30A-E9EE-0885-16423B40B6A4}"/>
              </a:ext>
            </a:extLst>
          </p:cNvPr>
          <p:cNvSpPr/>
          <p:nvPr/>
        </p:nvSpPr>
        <p:spPr>
          <a:xfrm>
            <a:off x="6366288" y="4073936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Line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84F77A1-2A40-4ACA-7E51-B0E83856B051}"/>
              </a:ext>
            </a:extLst>
          </p:cNvPr>
          <p:cNvCxnSpPr>
            <a:cxnSpLocks/>
            <a:stCxn id="33" idx="6"/>
            <a:endCxn id="464" idx="2"/>
          </p:cNvCxnSpPr>
          <p:nvPr/>
        </p:nvCxnSpPr>
        <p:spPr>
          <a:xfrm flipV="1">
            <a:off x="4759086" y="3777442"/>
            <a:ext cx="716123" cy="594149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902CA2A7-E56F-2AF2-D270-97B7080FA599}"/>
              </a:ext>
            </a:extLst>
          </p:cNvPr>
          <p:cNvGrpSpPr/>
          <p:nvPr/>
        </p:nvGrpSpPr>
        <p:grpSpPr>
          <a:xfrm>
            <a:off x="5051113" y="3942517"/>
            <a:ext cx="771525" cy="803286"/>
            <a:chOff x="4017205" y="2592758"/>
            <a:chExt cx="771525" cy="803286"/>
          </a:xfrm>
        </p:grpSpPr>
        <p:sp>
          <p:nvSpPr>
            <p:cNvPr id="458" name="순서도: 수동 연산 457">
              <a:extLst>
                <a:ext uri="{FF2B5EF4-FFF2-40B4-BE49-F238E27FC236}">
                  <a16:creationId xmlns:a16="http://schemas.microsoft.com/office/drawing/2014/main" id="{41B532A0-6FA2-72E9-C7C7-C3F2F2E90E82}"/>
                </a:ext>
              </a:extLst>
            </p:cNvPr>
            <p:cNvSpPr/>
            <p:nvPr/>
          </p:nvSpPr>
          <p:spPr>
            <a:xfrm rot="16200000">
              <a:off x="4025826" y="2642942"/>
              <a:ext cx="803286" cy="702918"/>
            </a:xfrm>
            <a:prstGeom prst="flowChartManualOperation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E428D3CA-301B-5AE6-9541-4ABC4D7B2B48}"/>
                </a:ext>
              </a:extLst>
            </p:cNvPr>
            <p:cNvSpPr txBox="1"/>
            <p:nvPr/>
          </p:nvSpPr>
          <p:spPr>
            <a:xfrm>
              <a:off x="4017205" y="2680761"/>
              <a:ext cx="771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>
                  <a:solidFill>
                    <a:schemeClr val="bg2">
                      <a:lumMod val="10000"/>
                    </a:schemeClr>
                  </a:solidFill>
                </a:rPr>
                <a:t>Text</a:t>
              </a:r>
            </a:p>
            <a:p>
              <a:pPr algn="ctr"/>
              <a:r>
                <a:rPr lang="en-US" altLang="ko-KR" b="1" i="1" dirty="0">
                  <a:solidFill>
                    <a:schemeClr val="bg2">
                      <a:lumMod val="10000"/>
                    </a:schemeClr>
                  </a:solidFill>
                </a:rPr>
                <a:t>Filter</a:t>
              </a:r>
              <a:endParaRPr lang="ko-KR" altLang="en-US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67" name="사각형: 둥근 모서리 466">
            <a:extLst>
              <a:ext uri="{FF2B5EF4-FFF2-40B4-BE49-F238E27FC236}">
                <a16:creationId xmlns:a16="http://schemas.microsoft.com/office/drawing/2014/main" id="{3D3C903E-E118-5689-EE29-54DF1D0B0C75}"/>
              </a:ext>
            </a:extLst>
          </p:cNvPr>
          <p:cNvSpPr/>
          <p:nvPr/>
        </p:nvSpPr>
        <p:spPr>
          <a:xfrm>
            <a:off x="7882759" y="4058834"/>
            <a:ext cx="1446848" cy="53547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Symbol-Line</a:t>
            </a:r>
          </a:p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Association</a:t>
            </a:r>
          </a:p>
        </p:txBody>
      </p:sp>
      <p:sp>
        <p:nvSpPr>
          <p:cNvPr id="468" name="화살표: 위로 굽음 467">
            <a:extLst>
              <a:ext uri="{FF2B5EF4-FFF2-40B4-BE49-F238E27FC236}">
                <a16:creationId xmlns:a16="http://schemas.microsoft.com/office/drawing/2014/main" id="{5DC62933-5443-ED15-0957-B0CC77FADE55}"/>
              </a:ext>
            </a:extLst>
          </p:cNvPr>
          <p:cNvSpPr/>
          <p:nvPr/>
        </p:nvSpPr>
        <p:spPr>
          <a:xfrm rot="5400000">
            <a:off x="3640085" y="3119647"/>
            <a:ext cx="1395796" cy="4012069"/>
          </a:xfrm>
          <a:prstGeom prst="bentUpArrow">
            <a:avLst>
              <a:gd name="adj1" fmla="val 14935"/>
              <a:gd name="adj2" fmla="val 20842"/>
              <a:gd name="adj3" fmla="val 26624"/>
            </a:avLst>
          </a:prstGeom>
          <a:solidFill>
            <a:srgbClr val="1A1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0" name="사각형: 둥근 모서리 469">
            <a:extLst>
              <a:ext uri="{FF2B5EF4-FFF2-40B4-BE49-F238E27FC236}">
                <a16:creationId xmlns:a16="http://schemas.microsoft.com/office/drawing/2014/main" id="{4EE6674F-73A0-7012-8C39-253D4655C69F}"/>
              </a:ext>
            </a:extLst>
          </p:cNvPr>
          <p:cNvSpPr/>
          <p:nvPr/>
        </p:nvSpPr>
        <p:spPr>
          <a:xfrm>
            <a:off x="6488958" y="5177159"/>
            <a:ext cx="1519971" cy="66532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Line Detection</a:t>
            </a:r>
          </a:p>
          <a:p>
            <a:pPr algn="ctr"/>
            <a:r>
              <a:rPr lang="en-US" altLang="ko-KR" sz="1200" b="1" i="1" dirty="0">
                <a:solidFill>
                  <a:srgbClr val="1A1D21"/>
                </a:solidFill>
              </a:rPr>
              <a:t>(Hough transform)</a:t>
            </a:r>
            <a:endParaRPr lang="ko-KR" altLang="en-US" sz="1200" b="1" i="1" dirty="0">
              <a:solidFill>
                <a:srgbClr val="1A1D21"/>
              </a:solidFill>
            </a:endParaRPr>
          </a:p>
        </p:txBody>
      </p:sp>
      <p:cxnSp>
        <p:nvCxnSpPr>
          <p:cNvPr id="475" name="직선 화살표 연결선 474">
            <a:extLst>
              <a:ext uri="{FF2B5EF4-FFF2-40B4-BE49-F238E27FC236}">
                <a16:creationId xmlns:a16="http://schemas.microsoft.com/office/drawing/2014/main" id="{5427A630-0DB8-A20E-1F58-1EB5E227F01E}"/>
              </a:ext>
            </a:extLst>
          </p:cNvPr>
          <p:cNvCxnSpPr>
            <a:cxnSpLocks/>
            <a:stCxn id="461" idx="3"/>
            <a:endCxn id="494" idx="1"/>
          </p:cNvCxnSpPr>
          <p:nvPr/>
        </p:nvCxnSpPr>
        <p:spPr>
          <a:xfrm>
            <a:off x="5898655" y="3453874"/>
            <a:ext cx="626865" cy="452"/>
          </a:xfrm>
          <a:prstGeom prst="straightConnector1">
            <a:avLst/>
          </a:prstGeom>
          <a:ln w="38100">
            <a:solidFill>
              <a:srgbClr val="1A1D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사각형: 둥근 모서리 493">
            <a:extLst>
              <a:ext uri="{FF2B5EF4-FFF2-40B4-BE49-F238E27FC236}">
                <a16:creationId xmlns:a16="http://schemas.microsoft.com/office/drawing/2014/main" id="{E33F3C2B-866A-294C-E1A4-D8589AD8FE59}"/>
              </a:ext>
            </a:extLst>
          </p:cNvPr>
          <p:cNvSpPr/>
          <p:nvPr/>
        </p:nvSpPr>
        <p:spPr>
          <a:xfrm>
            <a:off x="6525520" y="3186590"/>
            <a:ext cx="1446848" cy="53547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Symbol</a:t>
            </a:r>
          </a:p>
          <a:p>
            <a:pPr algn="ctr"/>
            <a:r>
              <a:rPr lang="en-US" altLang="ko-KR" b="1" i="1" dirty="0">
                <a:solidFill>
                  <a:srgbClr val="1A1D21"/>
                </a:solidFill>
              </a:rPr>
              <a:t>Detection</a:t>
            </a:r>
            <a:endParaRPr lang="ko-KR" altLang="en-US" b="1" i="1" dirty="0">
              <a:solidFill>
                <a:srgbClr val="1A1D21"/>
              </a:solidFill>
            </a:endParaRPr>
          </a:p>
        </p:txBody>
      </p:sp>
      <p:cxnSp>
        <p:nvCxnSpPr>
          <p:cNvPr id="496" name="연결선: 꺾임 495">
            <a:extLst>
              <a:ext uri="{FF2B5EF4-FFF2-40B4-BE49-F238E27FC236}">
                <a16:creationId xmlns:a16="http://schemas.microsoft.com/office/drawing/2014/main" id="{66542C06-53C4-574E-B535-26E7EE41856E}"/>
              </a:ext>
            </a:extLst>
          </p:cNvPr>
          <p:cNvCxnSpPr>
            <a:cxnSpLocks/>
            <a:stCxn id="494" idx="3"/>
            <a:endCxn id="467" idx="0"/>
          </p:cNvCxnSpPr>
          <p:nvPr/>
        </p:nvCxnSpPr>
        <p:spPr>
          <a:xfrm>
            <a:off x="7972368" y="3454326"/>
            <a:ext cx="633815" cy="604508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연결선: 꺾임 499">
            <a:extLst>
              <a:ext uri="{FF2B5EF4-FFF2-40B4-BE49-F238E27FC236}">
                <a16:creationId xmlns:a16="http://schemas.microsoft.com/office/drawing/2014/main" id="{1A5001A2-8E2C-85AF-4FA5-E4191D6EE2E8}"/>
              </a:ext>
            </a:extLst>
          </p:cNvPr>
          <p:cNvCxnSpPr>
            <a:cxnSpLocks/>
            <a:stCxn id="470" idx="3"/>
            <a:endCxn id="467" idx="2"/>
          </p:cNvCxnSpPr>
          <p:nvPr/>
        </p:nvCxnSpPr>
        <p:spPr>
          <a:xfrm flipV="1">
            <a:off x="8008929" y="4594305"/>
            <a:ext cx="597254" cy="915518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화살표: 오른쪽 504">
            <a:extLst>
              <a:ext uri="{FF2B5EF4-FFF2-40B4-BE49-F238E27FC236}">
                <a16:creationId xmlns:a16="http://schemas.microsoft.com/office/drawing/2014/main" id="{274F4964-2423-5BC2-D2B2-F0A073F48123}"/>
              </a:ext>
            </a:extLst>
          </p:cNvPr>
          <p:cNvSpPr/>
          <p:nvPr/>
        </p:nvSpPr>
        <p:spPr>
          <a:xfrm>
            <a:off x="9381416" y="4169259"/>
            <a:ext cx="542698" cy="355392"/>
          </a:xfrm>
          <a:prstGeom prst="rightArrow">
            <a:avLst>
              <a:gd name="adj1" fmla="val 49866"/>
              <a:gd name="adj2" fmla="val 62245"/>
            </a:avLst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6" name="사각형: 둥근 모서리 505">
            <a:extLst>
              <a:ext uri="{FF2B5EF4-FFF2-40B4-BE49-F238E27FC236}">
                <a16:creationId xmlns:a16="http://schemas.microsoft.com/office/drawing/2014/main" id="{A945262E-473C-2414-D0A6-133E1B006FFA}"/>
              </a:ext>
            </a:extLst>
          </p:cNvPr>
          <p:cNvSpPr/>
          <p:nvPr/>
        </p:nvSpPr>
        <p:spPr>
          <a:xfrm>
            <a:off x="10002099" y="3776352"/>
            <a:ext cx="2126338" cy="106497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rgbClr val="1A1D21"/>
              </a:solidFill>
            </a:endParaRP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B43D9243-1CBE-B56B-C2B0-EDE45A23285F}"/>
              </a:ext>
            </a:extLst>
          </p:cNvPr>
          <p:cNvSpPr txBox="1"/>
          <p:nvPr/>
        </p:nvSpPr>
        <p:spPr>
          <a:xfrm>
            <a:off x="10083615" y="3779500"/>
            <a:ext cx="199349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i="1" dirty="0">
                <a:latin typeface="Consolas" panose="020B0609020204030204" pitchFamily="49" charset="0"/>
              </a:rPr>
              <a:t>Line-001 : {Symbol-01, …}</a:t>
            </a:r>
          </a:p>
          <a:p>
            <a:r>
              <a:rPr lang="en-US" altLang="ko-KR" sz="1050" b="1" i="1" dirty="0">
                <a:latin typeface="Consolas" panose="020B0609020204030204" pitchFamily="49" charset="0"/>
              </a:rPr>
              <a:t>Line-002 : {Symbol-02, …}</a:t>
            </a:r>
          </a:p>
          <a:p>
            <a:r>
              <a:rPr lang="en-US" altLang="ko-KR" sz="1050" b="1" i="1" dirty="0">
                <a:latin typeface="Consolas" panose="020B0609020204030204" pitchFamily="49" charset="0"/>
              </a:rPr>
              <a:t>Line-003 : {Symbol-03, …}</a:t>
            </a:r>
          </a:p>
          <a:p>
            <a:r>
              <a:rPr lang="en-US" altLang="ko-KR" sz="1050" b="1" i="1" dirty="0">
                <a:latin typeface="Consolas" panose="020B0609020204030204" pitchFamily="49" charset="0"/>
              </a:rPr>
              <a:t>Line-004 : {Symbol-04, …}</a:t>
            </a:r>
          </a:p>
          <a:p>
            <a:r>
              <a:rPr lang="en-US" altLang="ko-KR" sz="1050" b="1" i="1" dirty="0">
                <a:latin typeface="Consolas" panose="020B0609020204030204" pitchFamily="49" charset="0"/>
              </a:rPr>
              <a:t>Line-005 : {Symbol-05, …}</a:t>
            </a:r>
          </a:p>
          <a:p>
            <a:r>
              <a:rPr lang="en-US" altLang="ko-KR" sz="1050" b="1" i="1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511" name="사각형: 둥근 모서리 510">
            <a:extLst>
              <a:ext uri="{FF2B5EF4-FFF2-40B4-BE49-F238E27FC236}">
                <a16:creationId xmlns:a16="http://schemas.microsoft.com/office/drawing/2014/main" id="{020FD9A2-3AC5-A3DE-0423-C4DC1CA7CC3C}"/>
              </a:ext>
            </a:extLst>
          </p:cNvPr>
          <p:cNvSpPr/>
          <p:nvPr/>
        </p:nvSpPr>
        <p:spPr>
          <a:xfrm>
            <a:off x="6330420" y="4117550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Line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809CB989-8D43-05E8-263A-ABA0CC4C64CE}"/>
              </a:ext>
            </a:extLst>
          </p:cNvPr>
          <p:cNvSpPr/>
          <p:nvPr/>
        </p:nvSpPr>
        <p:spPr>
          <a:xfrm>
            <a:off x="6292320" y="4155650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Line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6E255DA9-C8E1-101F-8D68-28FE1A5FB40C}"/>
              </a:ext>
            </a:extLst>
          </p:cNvPr>
          <p:cNvSpPr/>
          <p:nvPr/>
        </p:nvSpPr>
        <p:spPr>
          <a:xfrm>
            <a:off x="6254220" y="4193750"/>
            <a:ext cx="694858" cy="47871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Line </a:t>
            </a:r>
          </a:p>
          <a:p>
            <a:pPr algn="ctr"/>
            <a:r>
              <a:rPr lang="en-US" altLang="ko-KR" sz="1400" b="1" i="1" dirty="0">
                <a:solidFill>
                  <a:srgbClr val="1A1D21"/>
                </a:solidFill>
              </a:rPr>
              <a:t>Tag</a:t>
            </a:r>
            <a:r>
              <a:rPr lang="ko-KR" altLang="en-US" sz="1400" b="1" i="1" dirty="0">
                <a:solidFill>
                  <a:srgbClr val="1A1D21"/>
                </a:solidFill>
              </a:rPr>
              <a:t> </a:t>
            </a:r>
            <a:endParaRPr lang="en-US" altLang="ko-KR" b="1" i="1" dirty="0">
              <a:solidFill>
                <a:srgbClr val="1A1D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83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최근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딥 러닝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(Deep learning)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 기반 객체인식기법이 높은 성능을 보임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객체인식</a:t>
            </a:r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객체 탐지 </a:t>
            </a:r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</a:rPr>
              <a:t>+ 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객체 분류</a:t>
            </a:r>
            <a:endParaRPr kumimoji="1" lang="en-US" altLang="ko-KR" sz="1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282EB5-6FE2-D7A6-829E-7630C0E34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3"/>
          <a:stretch/>
        </p:blipFill>
        <p:spPr>
          <a:xfrm>
            <a:off x="7821742" y="3212055"/>
            <a:ext cx="4332610" cy="2873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4539EA-2F23-2046-2839-63CA04411281}"/>
              </a:ext>
            </a:extLst>
          </p:cNvPr>
          <p:cNvSpPr txBox="1"/>
          <p:nvPr/>
        </p:nvSpPr>
        <p:spPr>
          <a:xfrm>
            <a:off x="7821742" y="6013812"/>
            <a:ext cx="4051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P. Hu et al., “Finding tiny faces,” </a:t>
            </a:r>
            <a:r>
              <a:rPr lang="en-US" altLang="ko-KR" sz="1100" i="1" dirty="0">
                <a:solidFill>
                  <a:schemeClr val="accent5"/>
                </a:solidFill>
              </a:rPr>
              <a:t>in Proc. of the IEEE CVPR</a:t>
            </a:r>
            <a:r>
              <a:rPr lang="en-US" altLang="ko-KR" sz="1100" dirty="0">
                <a:solidFill>
                  <a:schemeClr val="accent5"/>
                </a:solidFill>
              </a:rPr>
              <a:t>, 2017.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  <p:pic>
        <p:nvPicPr>
          <p:cNvPr id="13" name="그림 12" descr="사람, 실외, 군중, 사람들이(가) 표시된 사진&#10;&#10;자동 생성된 설명">
            <a:extLst>
              <a:ext uri="{FF2B5EF4-FFF2-40B4-BE49-F238E27FC236}">
                <a16:creationId xmlns:a16="http://schemas.microsoft.com/office/drawing/2014/main" id="{96AD7999-7164-9E34-9CC7-AAD8BB7AB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" y="3212055"/>
            <a:ext cx="3973506" cy="2377514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40361536-0171-597B-AF27-A7A56B665FD3}"/>
              </a:ext>
            </a:extLst>
          </p:cNvPr>
          <p:cNvGrpSpPr/>
          <p:nvPr/>
        </p:nvGrpSpPr>
        <p:grpSpPr>
          <a:xfrm>
            <a:off x="5031731" y="3676006"/>
            <a:ext cx="1968743" cy="1545996"/>
            <a:chOff x="5313593" y="3754548"/>
            <a:chExt cx="1371793" cy="1221461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88170F-2A07-1663-1BAD-A56CCDB2F64E}"/>
                </a:ext>
              </a:extLst>
            </p:cNvPr>
            <p:cNvSpPr/>
            <p:nvPr/>
          </p:nvSpPr>
          <p:spPr>
            <a:xfrm>
              <a:off x="5319651" y="3906965"/>
              <a:ext cx="252000" cy="25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C716ED5-B66D-94EF-822E-7E8D751C0AE8}"/>
                </a:ext>
              </a:extLst>
            </p:cNvPr>
            <p:cNvSpPr/>
            <p:nvPr/>
          </p:nvSpPr>
          <p:spPr>
            <a:xfrm>
              <a:off x="5319651" y="4219926"/>
              <a:ext cx="252000" cy="25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8D6352D-EA84-7B44-0427-E7BE40618D21}"/>
                </a:ext>
              </a:extLst>
            </p:cNvPr>
            <p:cNvSpPr/>
            <p:nvPr/>
          </p:nvSpPr>
          <p:spPr>
            <a:xfrm>
              <a:off x="5313593" y="4563465"/>
              <a:ext cx="252000" cy="25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53F566B-53E4-0311-5153-595D19846818}"/>
                </a:ext>
              </a:extLst>
            </p:cNvPr>
            <p:cNvSpPr/>
            <p:nvPr/>
          </p:nvSpPr>
          <p:spPr>
            <a:xfrm>
              <a:off x="5679509" y="3754548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B14A3C6-D68D-5055-1256-B3183F6A353B}"/>
                </a:ext>
              </a:extLst>
            </p:cNvPr>
            <p:cNvSpPr/>
            <p:nvPr/>
          </p:nvSpPr>
          <p:spPr>
            <a:xfrm>
              <a:off x="5682538" y="4067509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B0993D7-4987-B12F-091C-948D38A10A07}"/>
                </a:ext>
              </a:extLst>
            </p:cNvPr>
            <p:cNvSpPr/>
            <p:nvPr/>
          </p:nvSpPr>
          <p:spPr>
            <a:xfrm>
              <a:off x="5682538" y="4380470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26849B2-E47F-038E-0BF1-B39A2E4144C4}"/>
                </a:ext>
              </a:extLst>
            </p:cNvPr>
            <p:cNvSpPr/>
            <p:nvPr/>
          </p:nvSpPr>
          <p:spPr>
            <a:xfrm>
              <a:off x="5676480" y="4724009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C8F8B84-014A-82F7-D971-45E2E500A0EE}"/>
                </a:ext>
              </a:extLst>
            </p:cNvPr>
            <p:cNvSpPr/>
            <p:nvPr/>
          </p:nvSpPr>
          <p:spPr>
            <a:xfrm>
              <a:off x="6048454" y="3754548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140DE7B-A117-9950-6C6B-F9DE517F2232}"/>
                </a:ext>
              </a:extLst>
            </p:cNvPr>
            <p:cNvSpPr/>
            <p:nvPr/>
          </p:nvSpPr>
          <p:spPr>
            <a:xfrm>
              <a:off x="6051483" y="4067509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B932B05-B6AE-4689-2A32-3F817993FA62}"/>
                </a:ext>
              </a:extLst>
            </p:cNvPr>
            <p:cNvSpPr/>
            <p:nvPr/>
          </p:nvSpPr>
          <p:spPr>
            <a:xfrm>
              <a:off x="6051483" y="4380470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12C59DF-BD4E-885D-BEC9-75A19D2D9979}"/>
                </a:ext>
              </a:extLst>
            </p:cNvPr>
            <p:cNvSpPr/>
            <p:nvPr/>
          </p:nvSpPr>
          <p:spPr>
            <a:xfrm>
              <a:off x="6045425" y="4724009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BBDD32F-A074-AD0E-A203-0EC7BEFC4A6C}"/>
                </a:ext>
              </a:extLst>
            </p:cNvPr>
            <p:cNvSpPr/>
            <p:nvPr/>
          </p:nvSpPr>
          <p:spPr>
            <a:xfrm>
              <a:off x="6433386" y="3915092"/>
              <a:ext cx="252000" cy="25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86A2E73-5356-2570-DE1E-D5293D04186E}"/>
                </a:ext>
              </a:extLst>
            </p:cNvPr>
            <p:cNvSpPr/>
            <p:nvPr/>
          </p:nvSpPr>
          <p:spPr>
            <a:xfrm>
              <a:off x="6420427" y="4224087"/>
              <a:ext cx="252000" cy="25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7A660CC-E3FC-10A4-787E-1BAEB2950089}"/>
                </a:ext>
              </a:extLst>
            </p:cNvPr>
            <p:cNvSpPr/>
            <p:nvPr/>
          </p:nvSpPr>
          <p:spPr>
            <a:xfrm>
              <a:off x="6429514" y="4565822"/>
              <a:ext cx="252000" cy="252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83D291-7FE7-FE2E-BE8F-FE65B74F9871}"/>
                </a:ext>
              </a:extLst>
            </p:cNvPr>
            <p:cNvCxnSpPr>
              <a:stCxn id="14" idx="6"/>
              <a:endCxn id="18" idx="2"/>
            </p:cNvCxnSpPr>
            <p:nvPr/>
          </p:nvCxnSpPr>
          <p:spPr>
            <a:xfrm flipV="1">
              <a:off x="5571651" y="3880548"/>
              <a:ext cx="107858" cy="152417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F8CFB26-9891-1477-B6B7-EAEDB4D5087A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571651" y="4032965"/>
              <a:ext cx="110887" cy="160544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22D6195-0814-3045-988E-0EEF0EE7896C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5571651" y="4032965"/>
              <a:ext cx="110887" cy="473505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3B7B17E-2F77-6F0B-23B4-96BE180DB21F}"/>
                </a:ext>
              </a:extLst>
            </p:cNvPr>
            <p:cNvCxnSpPr>
              <a:cxnSpLocks/>
              <a:stCxn id="14" idx="6"/>
              <a:endCxn id="21" idx="2"/>
            </p:cNvCxnSpPr>
            <p:nvPr/>
          </p:nvCxnSpPr>
          <p:spPr>
            <a:xfrm>
              <a:off x="5571651" y="4032965"/>
              <a:ext cx="104829" cy="817044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F6456D3-ABC6-92AC-55E8-9090DE11F3BD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5571651" y="3880548"/>
              <a:ext cx="107858" cy="465378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99D35F7-7148-D16A-8A3C-3CA69D96EF0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5571651" y="4193509"/>
              <a:ext cx="110887" cy="152417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F550466-FE39-7BBB-2081-4D29873C937F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5571651" y="4345926"/>
              <a:ext cx="110887" cy="160544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5B78E8E-56F6-5017-E881-045742A73B10}"/>
                </a:ext>
              </a:extLst>
            </p:cNvPr>
            <p:cNvCxnSpPr>
              <a:cxnSpLocks/>
              <a:stCxn id="16" idx="6"/>
              <a:endCxn id="21" idx="2"/>
            </p:cNvCxnSpPr>
            <p:nvPr/>
          </p:nvCxnSpPr>
          <p:spPr>
            <a:xfrm>
              <a:off x="5571651" y="4345926"/>
              <a:ext cx="104829" cy="504083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1DA9335-CCB8-81BF-D856-45C5AB0AC1BF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565593" y="3880548"/>
              <a:ext cx="113916" cy="808917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87E883C-FFA6-7BCB-1017-B3710A67DC71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565593" y="4193509"/>
              <a:ext cx="116945" cy="495956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FE935AC-0334-3884-387C-2313D8B7BCF0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5565593" y="4506470"/>
              <a:ext cx="116945" cy="182995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28AE4D0F-E177-B720-DAF2-50FBC4FCA617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5565593" y="4689465"/>
              <a:ext cx="110887" cy="160544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264A318-5663-6E00-251E-F29DD926C845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5931509" y="3880548"/>
              <a:ext cx="116945" cy="0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6C96E72-DAC2-8F40-8832-118E83BEDB29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5934538" y="4193509"/>
              <a:ext cx="116945" cy="0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8465F27-EC0C-E467-2025-7160967F07FD}"/>
                </a:ext>
              </a:extLst>
            </p:cNvPr>
            <p:cNvCxnSpPr>
              <a:cxnSpLocks/>
              <a:stCxn id="20" idx="6"/>
              <a:endCxn id="24" idx="2"/>
            </p:cNvCxnSpPr>
            <p:nvPr/>
          </p:nvCxnSpPr>
          <p:spPr>
            <a:xfrm>
              <a:off x="5934538" y="4506470"/>
              <a:ext cx="116945" cy="0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A9349E4F-84A8-9C06-1395-BC2800F4B471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5928480" y="4850009"/>
              <a:ext cx="116945" cy="0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B27D9C41-B303-0B81-47A5-91DA26B0FED0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 flipV="1">
              <a:off x="5928480" y="3880548"/>
              <a:ext cx="119974" cy="969461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5CCCC50A-8E29-C987-7E3B-95C1EBA46CE6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5928480" y="4506470"/>
              <a:ext cx="123003" cy="343539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46044F65-48FA-FAA5-EEDF-6F4F34D6F6B4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5934538" y="4193509"/>
              <a:ext cx="116945" cy="312961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A1D66A3E-B9E2-6941-E262-D2061B5A6CD7}"/>
                </a:ext>
              </a:extLst>
            </p:cNvPr>
            <p:cNvCxnSpPr>
              <a:cxnSpLocks/>
              <a:stCxn id="20" idx="6"/>
              <a:endCxn id="25" idx="2"/>
            </p:cNvCxnSpPr>
            <p:nvPr/>
          </p:nvCxnSpPr>
          <p:spPr>
            <a:xfrm>
              <a:off x="5934538" y="4506470"/>
              <a:ext cx="110887" cy="343539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4793D94-D4F8-4045-869A-04C9BA246768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5934538" y="4193509"/>
              <a:ext cx="116945" cy="312961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60C99D3-C8F6-1783-88AD-2FE10E7E45E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5934538" y="3880548"/>
              <a:ext cx="113916" cy="312961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EA9D9775-951B-6178-108B-4C80776EB242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5931509" y="3880548"/>
              <a:ext cx="119974" cy="312961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45D75A5-AA85-6EDA-B5BE-9A611F1B1D59}"/>
                </a:ext>
              </a:extLst>
            </p:cNvPr>
            <p:cNvCxnSpPr>
              <a:cxnSpLocks/>
              <a:stCxn id="18" idx="6"/>
              <a:endCxn id="25" idx="2"/>
            </p:cNvCxnSpPr>
            <p:nvPr/>
          </p:nvCxnSpPr>
          <p:spPr>
            <a:xfrm>
              <a:off x="5931509" y="3880548"/>
              <a:ext cx="113916" cy="969461"/>
            </a:xfrm>
            <a:prstGeom prst="line">
              <a:avLst/>
            </a:prstGeom>
            <a:ln w="28575">
              <a:solidFill>
                <a:srgbClr val="1A1D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2B74C086-2762-4489-0342-5521082E12D5}"/>
                </a:ext>
              </a:extLst>
            </p:cNvPr>
            <p:cNvGrpSpPr/>
            <p:nvPr/>
          </p:nvGrpSpPr>
          <p:grpSpPr>
            <a:xfrm rot="10800000">
              <a:off x="6306512" y="3880548"/>
              <a:ext cx="116945" cy="969461"/>
              <a:chOff x="6767358" y="3823553"/>
              <a:chExt cx="116945" cy="969461"/>
            </a:xfrm>
          </p:grpSpPr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84B4BB5F-193F-59F1-167B-B8970A1D032A}"/>
                  </a:ext>
                </a:extLst>
              </p:cNvPr>
              <p:cNvCxnSpPr/>
              <p:nvPr/>
            </p:nvCxnSpPr>
            <p:spPr>
              <a:xfrm flipV="1">
                <a:off x="6773416" y="3823553"/>
                <a:ext cx="107858" cy="152417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121CC139-B1CE-C4CB-9360-997CBBE6E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10887" cy="160544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FFE06911-D7D9-63AE-8729-21970364D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10887" cy="473505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2C74F66B-9C38-54C3-2B03-C9B021A5F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3975970"/>
                <a:ext cx="104829" cy="817044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02A64FD8-299B-3116-9C8A-3F2DBACDEE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3416" y="3823553"/>
                <a:ext cx="107858" cy="465378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8C2F62F7-95A5-2AB9-CC07-8516F28BF3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73416" y="4136514"/>
                <a:ext cx="110887" cy="152417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E5CA6AA9-436E-1A88-31B0-6FE2C5D74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4288931"/>
                <a:ext cx="110887" cy="160544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4A63ADB1-5B6E-771E-EE76-8FF3E0D2E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416" y="4288931"/>
                <a:ext cx="104829" cy="504083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937940B6-1EE5-4886-92C2-250C0C876B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3823553"/>
                <a:ext cx="113916" cy="808917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241239C8-8EF1-A315-D114-7523611FFD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4136514"/>
                <a:ext cx="116945" cy="495956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23C8E404-2396-9881-4FD9-482FBBE0B2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7358" y="4449475"/>
                <a:ext cx="116945" cy="182995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418A1A3E-37C5-E1A5-1B52-5A3060A8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7358" y="4632470"/>
                <a:ext cx="110887" cy="160544"/>
              </a:xfrm>
              <a:prstGeom prst="line">
                <a:avLst/>
              </a:prstGeom>
              <a:ln w="28575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화살표: 오른쪽 129">
            <a:extLst>
              <a:ext uri="{FF2B5EF4-FFF2-40B4-BE49-F238E27FC236}">
                <a16:creationId xmlns:a16="http://schemas.microsoft.com/office/drawing/2014/main" id="{0C0D6D15-2401-D2CA-9592-8EEF68BF0BEC}"/>
              </a:ext>
            </a:extLst>
          </p:cNvPr>
          <p:cNvSpPr/>
          <p:nvPr/>
        </p:nvSpPr>
        <p:spPr>
          <a:xfrm>
            <a:off x="4314892" y="4256225"/>
            <a:ext cx="549782" cy="309954"/>
          </a:xfrm>
          <a:prstGeom prst="rightArrow">
            <a:avLst/>
          </a:prstGeom>
          <a:solidFill>
            <a:srgbClr val="1A1D2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화살표: 오른쪽 130">
            <a:extLst>
              <a:ext uri="{FF2B5EF4-FFF2-40B4-BE49-F238E27FC236}">
                <a16:creationId xmlns:a16="http://schemas.microsoft.com/office/drawing/2014/main" id="{ACF99A11-2B6C-40B8-5298-3C50B5C46A61}"/>
              </a:ext>
            </a:extLst>
          </p:cNvPr>
          <p:cNvSpPr/>
          <p:nvPr/>
        </p:nvSpPr>
        <p:spPr>
          <a:xfrm>
            <a:off x="7117167" y="4276302"/>
            <a:ext cx="549782" cy="309954"/>
          </a:xfrm>
          <a:prstGeom prst="rightArrow">
            <a:avLst/>
          </a:prstGeom>
          <a:solidFill>
            <a:srgbClr val="1A1D2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741BD825-7ECB-E9DB-52E5-A6E5B13A5FA9}"/>
              </a:ext>
            </a:extLst>
          </p:cNvPr>
          <p:cNvSpPr/>
          <p:nvPr/>
        </p:nvSpPr>
        <p:spPr>
          <a:xfrm>
            <a:off x="5196940" y="4114892"/>
            <a:ext cx="1646359" cy="64521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800" b="1" i="1" dirty="0">
                <a:solidFill>
                  <a:schemeClr val="bg2">
                    <a:lumMod val="10000"/>
                  </a:schemeClr>
                </a:solidFill>
              </a:rPr>
              <a:t>DNN based</a:t>
            </a:r>
            <a:r>
              <a:rPr lang="ko-KR" altLang="en-US" sz="1800" b="1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ko-KR" sz="1800" b="1" i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en-US" altLang="ko-KR" sz="1800" b="1" i="1" dirty="0">
                <a:solidFill>
                  <a:schemeClr val="bg2">
                    <a:lumMod val="10000"/>
                  </a:schemeClr>
                </a:solidFill>
              </a:rPr>
              <a:t>Object Detector</a:t>
            </a:r>
          </a:p>
        </p:txBody>
      </p:sp>
    </p:spTree>
    <p:extLst>
      <p:ext uri="{BB962C8B-B14F-4D97-AF65-F5344CB8AC3E}">
        <p14:creationId xmlns:p14="http://schemas.microsoft.com/office/powerpoint/2010/main" val="257517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제목 461">
            <a:extLst>
              <a:ext uri="{FF2B5EF4-FFF2-40B4-BE49-F238E27FC236}">
                <a16:creationId xmlns:a16="http://schemas.microsoft.com/office/drawing/2014/main" id="{81FB1E42-626E-8F6E-693F-DB63BC9C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79" name="내용 개체 틀 2">
            <a:extLst>
              <a:ext uri="{FF2B5EF4-FFF2-40B4-BE49-F238E27FC236}">
                <a16:creationId xmlns:a16="http://schemas.microsoft.com/office/drawing/2014/main" id="{20AE3905-1C5C-69E8-E994-45F916235A54}"/>
              </a:ext>
            </a:extLst>
          </p:cNvPr>
          <p:cNvSpPr txBox="1">
            <a:spLocks/>
          </p:cNvSpPr>
          <p:nvPr/>
        </p:nvSpPr>
        <p:spPr>
          <a:xfrm>
            <a:off x="254920" y="98109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3274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Intro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855974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따라서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다양한 분야에서 관련기술이 활발하게 적용되고 있음 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사용자 경험 향상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편의를 위한 새로운 서비스 등장 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제조산업분야에서는 생산효율 향상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 사고예방을 위한 솔루션으로 적용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제품 품질검사</a:t>
            </a:r>
            <a:r>
              <a:rPr kumimoji="1" lang="en-US" altLang="ko-KR" sz="19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1900" dirty="0">
                <a:solidFill>
                  <a:schemeClr val="bg2">
                    <a:lumMod val="10000"/>
                  </a:schemeClr>
                </a:solidFill>
              </a:rPr>
              <a:t>설비 동작상태 감시 </a:t>
            </a:r>
            <a:endParaRPr kumimoji="1" lang="en-US" altLang="ko-KR" sz="1900" dirty="0">
              <a:solidFill>
                <a:schemeClr val="bg2">
                  <a:lumMod val="10000"/>
                </a:schemeClr>
              </a:solidFill>
            </a:endParaRPr>
          </a:p>
          <a:p>
            <a:endParaRPr kumimoji="1" lang="en-US" altLang="ko-KR" sz="1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2050" name="Picture 2" descr="Animoji Apple GIF | Gfycat">
            <a:extLst>
              <a:ext uri="{FF2B5EF4-FFF2-40B4-BE49-F238E27FC236}">
                <a16:creationId xmlns:a16="http://schemas.microsoft.com/office/drawing/2014/main" id="{C9CB3F41-57C4-DED3-B06A-3A05B843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959902"/>
            <a:ext cx="3200400" cy="20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ermany asleep at the wheel?. Artificial intelligence and machine… | by  Moritz Mueller-Freitag | twentybn | Medium">
            <a:extLst>
              <a:ext uri="{FF2B5EF4-FFF2-40B4-BE49-F238E27FC236}">
                <a16:creationId xmlns:a16="http://schemas.microsoft.com/office/drawing/2014/main" id="{71895394-6B7E-3831-F52D-E19E2F7A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163" y="3959899"/>
            <a:ext cx="3478473" cy="206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I.SEE™ - Automated Optical Inspection using AI">
            <a:extLst>
              <a:ext uri="{FF2B5EF4-FFF2-40B4-BE49-F238E27FC236}">
                <a16:creationId xmlns:a16="http://schemas.microsoft.com/office/drawing/2014/main" id="{FBB65D35-C72B-9902-F064-5612B770B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0" y="3959900"/>
            <a:ext cx="3022600" cy="206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66045-5221-4BA9-3E39-FF554F27D22A}"/>
              </a:ext>
            </a:extLst>
          </p:cNvPr>
          <p:cNvSpPr txBox="1"/>
          <p:nvPr/>
        </p:nvSpPr>
        <p:spPr>
          <a:xfrm>
            <a:off x="459740" y="3559741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Apple</a:t>
            </a:r>
            <a:r>
              <a:rPr lang="en-US" altLang="ko-KR" b="1" i="1" dirty="0"/>
              <a:t> Animoji (Face Recognition)</a:t>
            </a:r>
            <a:endParaRPr lang="ko-KR" altLang="en-US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24162-3EFA-7E70-7A57-B787CAA9FB83}"/>
              </a:ext>
            </a:extLst>
          </p:cNvPr>
          <p:cNvSpPr txBox="1"/>
          <p:nvPr/>
        </p:nvSpPr>
        <p:spPr>
          <a:xfrm>
            <a:off x="4382163" y="3561151"/>
            <a:ext cx="372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Tesla</a:t>
            </a:r>
            <a:r>
              <a:rPr lang="en-US" altLang="ko-KR" b="1" i="1" dirty="0"/>
              <a:t> Autopilot (Traffic Recognition)</a:t>
            </a:r>
            <a:endParaRPr lang="ko-KR" altLang="en-US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B962-72DB-F794-3C15-1FA0B8D04FBD}"/>
              </a:ext>
            </a:extLst>
          </p:cNvPr>
          <p:cNvSpPr txBox="1"/>
          <p:nvPr/>
        </p:nvSpPr>
        <p:spPr>
          <a:xfrm>
            <a:off x="8453301" y="3559741"/>
            <a:ext cx="300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 </a:t>
            </a:r>
            <a:r>
              <a:rPr lang="en-US" altLang="ko-KR" b="1" i="0" dirty="0">
                <a:solidFill>
                  <a:srgbClr val="3E3E3E"/>
                </a:solidFill>
                <a:effectLst/>
                <a:latin typeface="Catamaran"/>
              </a:rPr>
              <a:t>AI.SEE™ </a:t>
            </a:r>
            <a:r>
              <a:rPr lang="en-US" altLang="ko-KR" b="1" i="1" dirty="0">
                <a:solidFill>
                  <a:srgbClr val="3E3E3E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Quality Inspection </a:t>
            </a:r>
          </a:p>
          <a:p>
            <a:r>
              <a:rPr lang="en-US" altLang="ko-KR" b="1" i="1" dirty="0"/>
              <a:t> </a:t>
            </a:r>
            <a:endParaRPr lang="ko-KR" altLang="en-US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22DD5-ABBC-ED87-DBA1-9387AAB94C60}"/>
              </a:ext>
            </a:extLst>
          </p:cNvPr>
          <p:cNvSpPr txBox="1"/>
          <p:nvPr/>
        </p:nvSpPr>
        <p:spPr>
          <a:xfrm>
            <a:off x="459740" y="6040481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</a:rPr>
              <a:t>Animoji, https://techweez.com/2017/11/06</a:t>
            </a:r>
          </a:p>
          <a:p>
            <a:r>
              <a:rPr lang="en-US" altLang="ko-KR" sz="1200" dirty="0">
                <a:solidFill>
                  <a:schemeClr val="accent5"/>
                </a:solidFill>
              </a:rPr>
              <a:t>/animoji-twitter/animoji/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7FE0D1-95EE-4CA5-3A98-E8F4CAACBDB4}"/>
              </a:ext>
            </a:extLst>
          </p:cNvPr>
          <p:cNvSpPr txBox="1"/>
          <p:nvPr/>
        </p:nvSpPr>
        <p:spPr>
          <a:xfrm>
            <a:off x="4219575" y="6040481"/>
            <a:ext cx="6127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</a:rPr>
              <a:t>Autopilot, </a:t>
            </a:r>
            <a:r>
              <a:rPr lang="ko-KR" altLang="en-US" sz="1200" dirty="0">
                <a:solidFill>
                  <a:schemeClr val="accent5"/>
                </a:solidFill>
              </a:rPr>
              <a:t>https://www.tesla.com/autopilot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CB1B94-0ADA-C22F-9879-1EA776F499BC}"/>
              </a:ext>
            </a:extLst>
          </p:cNvPr>
          <p:cNvSpPr txBox="1"/>
          <p:nvPr/>
        </p:nvSpPr>
        <p:spPr>
          <a:xfrm>
            <a:off x="8392171" y="6046940"/>
            <a:ext cx="6127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</a:rPr>
              <a:t>elunic</a:t>
            </a:r>
            <a:r>
              <a:rPr lang="en-US" altLang="ko-KR" sz="1200" dirty="0">
                <a:solidFill>
                  <a:schemeClr val="accent5"/>
                </a:solidFill>
              </a:rPr>
              <a:t>, </a:t>
            </a:r>
            <a:r>
              <a:rPr lang="ko-KR" altLang="en-US" sz="1200" dirty="0">
                <a:solidFill>
                  <a:schemeClr val="accent5"/>
                </a:solidFill>
              </a:rPr>
              <a:t>https://www.elunic.com/en/ai-see/</a:t>
            </a:r>
          </a:p>
        </p:txBody>
      </p:sp>
    </p:spTree>
    <p:extLst>
      <p:ext uri="{BB962C8B-B14F-4D97-AF65-F5344CB8AC3E}">
        <p14:creationId xmlns:p14="http://schemas.microsoft.com/office/powerpoint/2010/main" val="44775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Case study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자동인식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P&amp;ID(Piping &amp; instrumentation diagram)</a:t>
            </a: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해양플랜트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발전소와 같은 시설의 설비와 파이프라인의 연결관계를 표현한 설계도면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시설의 건설 운용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유지보수 시 참조되는 중요한 자료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최근에는 컴퓨터 기반 설계도구를 사용하여 제작 및 관리됨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3D3971-E4EC-4E5F-CA48-16758DDED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306" y="3193032"/>
            <a:ext cx="3979094" cy="2941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3057F-D686-C9B4-A7F1-41C898AFF5E6}"/>
              </a:ext>
            </a:extLst>
          </p:cNvPr>
          <p:cNvSpPr txBox="1"/>
          <p:nvPr/>
        </p:nvSpPr>
        <p:spPr>
          <a:xfrm>
            <a:off x="5698254" y="6214601"/>
            <a:ext cx="6694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Seoul National University Open </a:t>
            </a:r>
            <a:r>
              <a:rPr lang="en-US" altLang="ko-KR" sz="1100" dirty="0" err="1">
                <a:solidFill>
                  <a:schemeClr val="accent5"/>
                </a:solidFill>
              </a:rPr>
              <a:t>Courseweare</a:t>
            </a:r>
            <a:r>
              <a:rPr lang="en-US" altLang="ko-KR" sz="1100" dirty="0">
                <a:solidFill>
                  <a:schemeClr val="accent5"/>
                </a:solidFill>
              </a:rPr>
              <a:t>, Design Theories of Ship and Offshore Plant, Myung-Il </a:t>
            </a:r>
            <a:r>
              <a:rPr lang="en-US" altLang="ko-KR" sz="1100" dirty="0" err="1">
                <a:solidFill>
                  <a:schemeClr val="accent5"/>
                </a:solidFill>
              </a:rPr>
              <a:t>Roh</a:t>
            </a:r>
            <a:r>
              <a:rPr lang="en-US" altLang="ko-KR" sz="1100" dirty="0">
                <a:solidFill>
                  <a:schemeClr val="accent5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05572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Case study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시공사의 경우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발주사의 보안규정에 의해 이미지형식의 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P&amp;ID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를 전달받음 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를 수정하고 조회하기 위해서는 디지털 형식으로 변환이 요구됨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P&amp;ID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는 시설의 규모에 따라 수십 장에서 수백 장으로 구성됨 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작업자에 의해 수동으로 변환하는 경우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상당한 시간이 소요됨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이를 해결하기 위해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객체인식 기술을 사용한 </a:t>
            </a:r>
            <a:r>
              <a:rPr kumimoji="1" lang="en-US" altLang="ko-KR" sz="2300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sz="2300" dirty="0">
                <a:solidFill>
                  <a:schemeClr val="bg2">
                    <a:lumMod val="10000"/>
                  </a:schemeClr>
                </a:solidFill>
              </a:rPr>
              <a:t>자동변환기법에 대한 연구가 수행됨</a:t>
            </a:r>
            <a:endParaRPr kumimoji="1" lang="en-US" altLang="ko-KR" sz="23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marL="347400" lvl="1" indent="0">
              <a:buNone/>
            </a:pP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7D1448-AF9E-42C9-4854-FC4B61C6A44E}"/>
              </a:ext>
            </a:extLst>
          </p:cNvPr>
          <p:cNvGrpSpPr/>
          <p:nvPr/>
        </p:nvGrpSpPr>
        <p:grpSpPr>
          <a:xfrm>
            <a:off x="1389142" y="4221778"/>
            <a:ext cx="1700329" cy="1633092"/>
            <a:chOff x="2364563" y="4008583"/>
            <a:chExt cx="2035834" cy="232518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A6412E3-B627-9DA6-7E25-B3549F28890A}"/>
                </a:ext>
              </a:extLst>
            </p:cNvPr>
            <p:cNvSpPr/>
            <p:nvPr/>
          </p:nvSpPr>
          <p:spPr>
            <a:xfrm>
              <a:off x="2492744" y="4137324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284ED9-EF41-CA7F-210B-1131937AF040}"/>
                </a:ext>
              </a:extLst>
            </p:cNvPr>
            <p:cNvSpPr/>
            <p:nvPr/>
          </p:nvSpPr>
          <p:spPr>
            <a:xfrm>
              <a:off x="2458238" y="4105200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AE0EF61-7EB5-9A23-1608-0C34B608FD16}"/>
                </a:ext>
              </a:extLst>
            </p:cNvPr>
            <p:cNvSpPr/>
            <p:nvPr/>
          </p:nvSpPr>
          <p:spPr>
            <a:xfrm>
              <a:off x="2433575" y="4074597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D36CDE-9D4F-7152-BED5-D606F9ABADBA}"/>
                </a:ext>
              </a:extLst>
            </p:cNvPr>
            <p:cNvSpPr/>
            <p:nvPr/>
          </p:nvSpPr>
          <p:spPr>
            <a:xfrm>
              <a:off x="2399069" y="4042473"/>
              <a:ext cx="1907653" cy="2196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8" descr="Process Tech &amp; Oper Acad - ISA P&amp;ID Symbols Evolve for DCS">
              <a:extLst>
                <a:ext uri="{FF2B5EF4-FFF2-40B4-BE49-F238E27FC236}">
                  <a16:creationId xmlns:a16="http://schemas.microsoft.com/office/drawing/2014/main" id="{B9691237-5C2D-C0C7-ED14-290C93B63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563" y="4008583"/>
              <a:ext cx="1907653" cy="219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06558E6-72A3-1CF6-CEBB-4054EA523C0E}"/>
              </a:ext>
            </a:extLst>
          </p:cNvPr>
          <p:cNvSpPr/>
          <p:nvPr/>
        </p:nvSpPr>
        <p:spPr>
          <a:xfrm>
            <a:off x="3607881" y="4875795"/>
            <a:ext cx="1138687" cy="370935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F46C342E-715C-D56E-7911-8C25A4A69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5632" y="4380036"/>
            <a:ext cx="1318883" cy="131888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432056A-CA49-04A1-08A7-D9B7C3882BB9}"/>
              </a:ext>
            </a:extLst>
          </p:cNvPr>
          <p:cNvSpPr/>
          <p:nvPr/>
        </p:nvSpPr>
        <p:spPr>
          <a:xfrm>
            <a:off x="7078586" y="4854009"/>
            <a:ext cx="1138687" cy="370935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FCD10E-8857-0107-534E-4A1AF7C09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234" y="3913857"/>
            <a:ext cx="2628665" cy="2251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8B651F-8A76-EB1B-9528-7C2AC454E7B3}"/>
              </a:ext>
            </a:extLst>
          </p:cNvPr>
          <p:cNvSpPr txBox="1"/>
          <p:nvPr/>
        </p:nvSpPr>
        <p:spPr>
          <a:xfrm>
            <a:off x="4990327" y="5391142"/>
            <a:ext cx="228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Manual digitization</a:t>
            </a:r>
            <a:endParaRPr lang="ko-KR" altLang="en-US" sz="1400" b="1" i="1" dirty="0"/>
          </a:p>
        </p:txBody>
      </p:sp>
      <p:sp>
        <p:nvSpPr>
          <p:cNvPr id="18" name="폭발: 8pt 17">
            <a:extLst>
              <a:ext uri="{FF2B5EF4-FFF2-40B4-BE49-F238E27FC236}">
                <a16:creationId xmlns:a16="http://schemas.microsoft.com/office/drawing/2014/main" id="{697E97E4-69C9-19FB-2CC0-4C4A3B5F3C60}"/>
              </a:ext>
            </a:extLst>
          </p:cNvPr>
          <p:cNvSpPr/>
          <p:nvPr/>
        </p:nvSpPr>
        <p:spPr>
          <a:xfrm>
            <a:off x="6814287" y="4335012"/>
            <a:ext cx="1003547" cy="872719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023B40-F921-9F25-137B-6EC5A73AEFDE}"/>
              </a:ext>
            </a:extLst>
          </p:cNvPr>
          <p:cNvSpPr txBox="1"/>
          <p:nvPr/>
        </p:nvSpPr>
        <p:spPr>
          <a:xfrm>
            <a:off x="6405123" y="4098025"/>
            <a:ext cx="228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Time consuming task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3BA48-BCB7-DFBD-A2FC-2ECFB1D90802}"/>
              </a:ext>
            </a:extLst>
          </p:cNvPr>
          <p:cNvSpPr txBox="1"/>
          <p:nvPr/>
        </p:nvSpPr>
        <p:spPr>
          <a:xfrm>
            <a:off x="1290887" y="5913603"/>
            <a:ext cx="228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.pdf, .jpeg format P&amp;ID</a:t>
            </a:r>
            <a:endParaRPr lang="ko-KR" altLang="en-US" sz="1400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980FDB-1493-883B-1C66-0621349107A8}"/>
              </a:ext>
            </a:extLst>
          </p:cNvPr>
          <p:cNvSpPr txBox="1"/>
          <p:nvPr/>
        </p:nvSpPr>
        <p:spPr>
          <a:xfrm>
            <a:off x="8694053" y="6145180"/>
            <a:ext cx="228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Programmable format P&amp;ID</a:t>
            </a:r>
            <a:endParaRPr lang="ko-KR" altLang="en-US" sz="1400" b="1" i="1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F69F9C5-4252-EF3A-5543-2B865A242CDF}"/>
              </a:ext>
            </a:extLst>
          </p:cNvPr>
          <p:cNvGrpSpPr/>
          <p:nvPr/>
        </p:nvGrpSpPr>
        <p:grpSpPr>
          <a:xfrm>
            <a:off x="4948613" y="4281824"/>
            <a:ext cx="1855717" cy="1545996"/>
            <a:chOff x="4882908" y="4271512"/>
            <a:chExt cx="1855717" cy="154599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02F92C9-A46F-838B-CE66-96205D8EC109}"/>
                </a:ext>
              </a:extLst>
            </p:cNvPr>
            <p:cNvGrpSpPr/>
            <p:nvPr/>
          </p:nvGrpSpPr>
          <p:grpSpPr>
            <a:xfrm>
              <a:off x="4882908" y="4271512"/>
              <a:ext cx="1855717" cy="1545996"/>
              <a:chOff x="5313593" y="3754548"/>
              <a:chExt cx="1371793" cy="1221461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DC59DC8-29F7-9F4C-36A2-DA387F59882E}"/>
                  </a:ext>
                </a:extLst>
              </p:cNvPr>
              <p:cNvSpPr/>
              <p:nvPr/>
            </p:nvSpPr>
            <p:spPr>
              <a:xfrm>
                <a:off x="5319651" y="3906965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51DACABD-1D5A-003B-C74B-DFDB7764D722}"/>
                  </a:ext>
                </a:extLst>
              </p:cNvPr>
              <p:cNvSpPr/>
              <p:nvPr/>
            </p:nvSpPr>
            <p:spPr>
              <a:xfrm>
                <a:off x="5319651" y="4219926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C919E4A-31CB-04AD-10E5-3AB980829B7C}"/>
                  </a:ext>
                </a:extLst>
              </p:cNvPr>
              <p:cNvSpPr/>
              <p:nvPr/>
            </p:nvSpPr>
            <p:spPr>
              <a:xfrm>
                <a:off x="5313593" y="4563465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D8D8C2F8-673C-0C79-0A64-70A10D4931BF}"/>
                  </a:ext>
                </a:extLst>
              </p:cNvPr>
              <p:cNvSpPr/>
              <p:nvPr/>
            </p:nvSpPr>
            <p:spPr>
              <a:xfrm>
                <a:off x="5679509" y="3754548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187940AD-998A-F2E2-978A-62CE9C2E959E}"/>
                  </a:ext>
                </a:extLst>
              </p:cNvPr>
              <p:cNvSpPr/>
              <p:nvPr/>
            </p:nvSpPr>
            <p:spPr>
              <a:xfrm>
                <a:off x="5682538" y="40675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D3A9778-B2FA-7477-2AE8-557E6114A60B}"/>
                  </a:ext>
                </a:extLst>
              </p:cNvPr>
              <p:cNvSpPr/>
              <p:nvPr/>
            </p:nvSpPr>
            <p:spPr>
              <a:xfrm>
                <a:off x="5682538" y="4380470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8D3991EE-5790-B16D-F05C-CDD75EE456CC}"/>
                  </a:ext>
                </a:extLst>
              </p:cNvPr>
              <p:cNvSpPr/>
              <p:nvPr/>
            </p:nvSpPr>
            <p:spPr>
              <a:xfrm>
                <a:off x="5676480" y="47240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123F5A7-B2B7-4FE1-4193-C5CFC9DE0711}"/>
                  </a:ext>
                </a:extLst>
              </p:cNvPr>
              <p:cNvSpPr/>
              <p:nvPr/>
            </p:nvSpPr>
            <p:spPr>
              <a:xfrm>
                <a:off x="6048454" y="3754548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713F429-9B93-2841-9B46-543E30208FE2}"/>
                  </a:ext>
                </a:extLst>
              </p:cNvPr>
              <p:cNvSpPr/>
              <p:nvPr/>
            </p:nvSpPr>
            <p:spPr>
              <a:xfrm>
                <a:off x="6051483" y="40675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156C784-772D-2787-9040-7FCAC6FA0F3B}"/>
                  </a:ext>
                </a:extLst>
              </p:cNvPr>
              <p:cNvSpPr/>
              <p:nvPr/>
            </p:nvSpPr>
            <p:spPr>
              <a:xfrm>
                <a:off x="6051483" y="4380470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87169A1A-610A-4B1C-9FB6-95D5B71A8DF9}"/>
                  </a:ext>
                </a:extLst>
              </p:cNvPr>
              <p:cNvSpPr/>
              <p:nvPr/>
            </p:nvSpPr>
            <p:spPr>
              <a:xfrm>
                <a:off x="6045425" y="47240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DAC4A6B-2114-635F-709F-161D5B375504}"/>
                  </a:ext>
                </a:extLst>
              </p:cNvPr>
              <p:cNvSpPr/>
              <p:nvPr/>
            </p:nvSpPr>
            <p:spPr>
              <a:xfrm>
                <a:off x="6433386" y="3915092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F49D98A1-5CBA-721A-C8A0-66F2F7A07E2A}"/>
                  </a:ext>
                </a:extLst>
              </p:cNvPr>
              <p:cNvSpPr/>
              <p:nvPr/>
            </p:nvSpPr>
            <p:spPr>
              <a:xfrm>
                <a:off x="6420427" y="4224087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AEB1D842-FF89-ADB2-DBCA-7F5CFF6B4305}"/>
                  </a:ext>
                </a:extLst>
              </p:cNvPr>
              <p:cNvSpPr/>
              <p:nvPr/>
            </p:nvSpPr>
            <p:spPr>
              <a:xfrm>
                <a:off x="6429514" y="4565822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6489907-A67F-87F4-C46D-9DE8693AFB74}"/>
                  </a:ext>
                </a:extLst>
              </p:cNvPr>
              <p:cNvCxnSpPr>
                <a:stCxn id="23" idx="6"/>
                <a:endCxn id="26" idx="2"/>
              </p:cNvCxnSpPr>
              <p:nvPr/>
            </p:nvCxnSpPr>
            <p:spPr>
              <a:xfrm flipV="1">
                <a:off x="5571651" y="3880548"/>
                <a:ext cx="107858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2A4B1764-69B5-745D-0898-3CBA59A36107}"/>
                  </a:ext>
                </a:extLst>
              </p:cNvPr>
              <p:cNvCxnSpPr>
                <a:cxnSpLocks/>
                <a:stCxn id="23" idx="6"/>
                <a:endCxn id="27" idx="2"/>
              </p:cNvCxnSpPr>
              <p:nvPr/>
            </p:nvCxnSpPr>
            <p:spPr>
              <a:xfrm>
                <a:off x="5571651" y="4032965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800FD0B9-3712-A8E4-5A22-C4D0639DE193}"/>
                  </a:ext>
                </a:extLst>
              </p:cNvPr>
              <p:cNvCxnSpPr>
                <a:cxnSpLocks/>
                <a:stCxn id="23" idx="6"/>
                <a:endCxn id="28" idx="2"/>
              </p:cNvCxnSpPr>
              <p:nvPr/>
            </p:nvCxnSpPr>
            <p:spPr>
              <a:xfrm>
                <a:off x="5571651" y="4032965"/>
                <a:ext cx="110887" cy="47350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EA3E47A-429C-BCFF-5246-ABDBCD45A9FB}"/>
                  </a:ext>
                </a:extLst>
              </p:cNvPr>
              <p:cNvCxnSpPr>
                <a:cxnSpLocks/>
                <a:stCxn id="23" idx="6"/>
                <a:endCxn id="29" idx="2"/>
              </p:cNvCxnSpPr>
              <p:nvPr/>
            </p:nvCxnSpPr>
            <p:spPr>
              <a:xfrm>
                <a:off x="5571651" y="4032965"/>
                <a:ext cx="104829" cy="8170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01458DC0-E53C-A325-7C92-76445508D990}"/>
                  </a:ext>
                </a:extLst>
              </p:cNvPr>
              <p:cNvCxnSpPr>
                <a:cxnSpLocks/>
                <a:stCxn id="24" idx="6"/>
                <a:endCxn id="26" idx="2"/>
              </p:cNvCxnSpPr>
              <p:nvPr/>
            </p:nvCxnSpPr>
            <p:spPr>
              <a:xfrm flipV="1">
                <a:off x="5571651" y="3880548"/>
                <a:ext cx="107858" cy="465378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2DE67447-300D-35A7-5764-C2309868CE8F}"/>
                  </a:ext>
                </a:extLst>
              </p:cNvPr>
              <p:cNvCxnSpPr>
                <a:cxnSpLocks/>
                <a:stCxn id="24" idx="6"/>
                <a:endCxn id="27" idx="2"/>
              </p:cNvCxnSpPr>
              <p:nvPr/>
            </p:nvCxnSpPr>
            <p:spPr>
              <a:xfrm flipV="1">
                <a:off x="5571651" y="4193509"/>
                <a:ext cx="110887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BDE15E9C-0DC5-50CF-967C-F55C75602353}"/>
                  </a:ext>
                </a:extLst>
              </p:cNvPr>
              <p:cNvCxnSpPr>
                <a:cxnSpLocks/>
                <a:stCxn id="24" idx="6"/>
                <a:endCxn id="28" idx="2"/>
              </p:cNvCxnSpPr>
              <p:nvPr/>
            </p:nvCxnSpPr>
            <p:spPr>
              <a:xfrm>
                <a:off x="5571651" y="4345926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98A3BAE-4A5F-3679-CE8A-B74DCA104B84}"/>
                  </a:ext>
                </a:extLst>
              </p:cNvPr>
              <p:cNvCxnSpPr>
                <a:cxnSpLocks/>
                <a:stCxn id="24" idx="6"/>
                <a:endCxn id="29" idx="2"/>
              </p:cNvCxnSpPr>
              <p:nvPr/>
            </p:nvCxnSpPr>
            <p:spPr>
              <a:xfrm>
                <a:off x="5571651" y="4345926"/>
                <a:ext cx="104829" cy="504083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7CA27D83-5A46-F8AE-06FF-D80EDE348B6A}"/>
                  </a:ext>
                </a:extLst>
              </p:cNvPr>
              <p:cNvCxnSpPr>
                <a:cxnSpLocks/>
                <a:stCxn id="25" idx="6"/>
                <a:endCxn id="26" idx="2"/>
              </p:cNvCxnSpPr>
              <p:nvPr/>
            </p:nvCxnSpPr>
            <p:spPr>
              <a:xfrm flipV="1">
                <a:off x="5565593" y="3880548"/>
                <a:ext cx="113916" cy="8089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5E44521-2D3E-BAF7-BEAF-B1341D011A08}"/>
                  </a:ext>
                </a:extLst>
              </p:cNvPr>
              <p:cNvCxnSpPr>
                <a:cxnSpLocks/>
                <a:stCxn id="25" idx="6"/>
                <a:endCxn id="27" idx="2"/>
              </p:cNvCxnSpPr>
              <p:nvPr/>
            </p:nvCxnSpPr>
            <p:spPr>
              <a:xfrm flipV="1">
                <a:off x="5565593" y="4193509"/>
                <a:ext cx="116945" cy="495956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DC15744-9906-24EB-F0D8-FD44E6A6F089}"/>
                  </a:ext>
                </a:extLst>
              </p:cNvPr>
              <p:cNvCxnSpPr>
                <a:cxnSpLocks/>
                <a:stCxn id="25" idx="6"/>
                <a:endCxn id="28" idx="2"/>
              </p:cNvCxnSpPr>
              <p:nvPr/>
            </p:nvCxnSpPr>
            <p:spPr>
              <a:xfrm flipV="1">
                <a:off x="5565593" y="4506470"/>
                <a:ext cx="116945" cy="18299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3F07954D-8ECF-CBCC-18DC-D202EE03EBB3}"/>
                  </a:ext>
                </a:extLst>
              </p:cNvPr>
              <p:cNvCxnSpPr>
                <a:cxnSpLocks/>
                <a:stCxn id="25" idx="6"/>
                <a:endCxn id="29" idx="2"/>
              </p:cNvCxnSpPr>
              <p:nvPr/>
            </p:nvCxnSpPr>
            <p:spPr>
              <a:xfrm>
                <a:off x="5565593" y="4689465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B05036E0-80DA-5C3D-7389-3499852EE58A}"/>
                  </a:ext>
                </a:extLst>
              </p:cNvPr>
              <p:cNvCxnSpPr>
                <a:cxnSpLocks/>
                <a:stCxn id="26" idx="6"/>
                <a:endCxn id="30" idx="2"/>
              </p:cNvCxnSpPr>
              <p:nvPr/>
            </p:nvCxnSpPr>
            <p:spPr>
              <a:xfrm>
                <a:off x="5931509" y="3880548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CD87D321-2798-80FD-7FFD-F2F1FE4929E1}"/>
                  </a:ext>
                </a:extLst>
              </p:cNvPr>
              <p:cNvCxnSpPr>
                <a:cxnSpLocks/>
                <a:stCxn id="27" idx="6"/>
                <a:endCxn id="31" idx="2"/>
              </p:cNvCxnSpPr>
              <p:nvPr/>
            </p:nvCxnSpPr>
            <p:spPr>
              <a:xfrm>
                <a:off x="5934538" y="4193509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6DC1C97-B283-A4D9-5C52-B47936A175AE}"/>
                  </a:ext>
                </a:extLst>
              </p:cNvPr>
              <p:cNvCxnSpPr>
                <a:cxnSpLocks/>
                <a:stCxn id="28" idx="6"/>
                <a:endCxn id="32" idx="2"/>
              </p:cNvCxnSpPr>
              <p:nvPr/>
            </p:nvCxnSpPr>
            <p:spPr>
              <a:xfrm>
                <a:off x="5934538" y="4506470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72C9014A-893B-FA56-DDDE-79ED6A85538E}"/>
                  </a:ext>
                </a:extLst>
              </p:cNvPr>
              <p:cNvCxnSpPr>
                <a:cxnSpLocks/>
                <a:stCxn id="29" idx="6"/>
                <a:endCxn id="33" idx="2"/>
              </p:cNvCxnSpPr>
              <p:nvPr/>
            </p:nvCxnSpPr>
            <p:spPr>
              <a:xfrm>
                <a:off x="5928480" y="4850009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A391A0F0-83C8-E6D6-8F77-A8CFA362267B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>
              <a:xfrm flipV="1">
                <a:off x="5928480" y="3880548"/>
                <a:ext cx="119974" cy="9694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4DBA47C-60F2-C2E4-71C5-9730961DDD1C}"/>
                  </a:ext>
                </a:extLst>
              </p:cNvPr>
              <p:cNvCxnSpPr>
                <a:cxnSpLocks/>
                <a:stCxn id="29" idx="6"/>
                <a:endCxn id="32" idx="2"/>
              </p:cNvCxnSpPr>
              <p:nvPr/>
            </p:nvCxnSpPr>
            <p:spPr>
              <a:xfrm flipV="1">
                <a:off x="5928480" y="4506470"/>
                <a:ext cx="123003" cy="343539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C9AD1EF-F58F-DA64-EBDF-E34ACF545758}"/>
                  </a:ext>
                </a:extLst>
              </p:cNvPr>
              <p:cNvCxnSpPr>
                <a:cxnSpLocks/>
                <a:stCxn id="28" idx="6"/>
                <a:endCxn id="31" idx="2"/>
              </p:cNvCxnSpPr>
              <p:nvPr/>
            </p:nvCxnSpPr>
            <p:spPr>
              <a:xfrm flipV="1">
                <a:off x="5934538" y="4193509"/>
                <a:ext cx="116945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04BB7EC-DE11-67B5-53F0-519D85C1E205}"/>
                  </a:ext>
                </a:extLst>
              </p:cNvPr>
              <p:cNvCxnSpPr>
                <a:cxnSpLocks/>
                <a:stCxn id="28" idx="6"/>
                <a:endCxn id="33" idx="2"/>
              </p:cNvCxnSpPr>
              <p:nvPr/>
            </p:nvCxnSpPr>
            <p:spPr>
              <a:xfrm>
                <a:off x="5934538" y="4506470"/>
                <a:ext cx="110887" cy="343539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9F6EC647-0A7D-97A4-D8CB-8F48C5FC336C}"/>
                  </a:ext>
                </a:extLst>
              </p:cNvPr>
              <p:cNvCxnSpPr>
                <a:cxnSpLocks/>
                <a:stCxn id="27" idx="6"/>
                <a:endCxn id="32" idx="2"/>
              </p:cNvCxnSpPr>
              <p:nvPr/>
            </p:nvCxnSpPr>
            <p:spPr>
              <a:xfrm>
                <a:off x="5934538" y="4193509"/>
                <a:ext cx="116945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9AD52596-EABC-3F02-2C7A-ADFEC5002A72}"/>
                  </a:ext>
                </a:extLst>
              </p:cNvPr>
              <p:cNvCxnSpPr>
                <a:cxnSpLocks/>
                <a:stCxn id="27" idx="6"/>
                <a:endCxn id="30" idx="2"/>
              </p:cNvCxnSpPr>
              <p:nvPr/>
            </p:nvCxnSpPr>
            <p:spPr>
              <a:xfrm flipV="1">
                <a:off x="5934538" y="3880548"/>
                <a:ext cx="113916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98B76C7F-5FB0-9959-4201-02F9A88CD917}"/>
                  </a:ext>
                </a:extLst>
              </p:cNvPr>
              <p:cNvCxnSpPr>
                <a:cxnSpLocks/>
                <a:stCxn id="26" idx="6"/>
                <a:endCxn id="31" idx="2"/>
              </p:cNvCxnSpPr>
              <p:nvPr/>
            </p:nvCxnSpPr>
            <p:spPr>
              <a:xfrm>
                <a:off x="5931509" y="3880548"/>
                <a:ext cx="119974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F446A103-42DA-AE48-5118-67A6D523DED0}"/>
                  </a:ext>
                </a:extLst>
              </p:cNvPr>
              <p:cNvCxnSpPr>
                <a:cxnSpLocks/>
                <a:stCxn id="26" idx="6"/>
                <a:endCxn id="33" idx="2"/>
              </p:cNvCxnSpPr>
              <p:nvPr/>
            </p:nvCxnSpPr>
            <p:spPr>
              <a:xfrm>
                <a:off x="5931509" y="3880548"/>
                <a:ext cx="113916" cy="9694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76E7273-A0A6-1104-C536-F489D4DB0245}"/>
                  </a:ext>
                </a:extLst>
              </p:cNvPr>
              <p:cNvGrpSpPr/>
              <p:nvPr/>
            </p:nvGrpSpPr>
            <p:grpSpPr>
              <a:xfrm rot="10800000">
                <a:off x="6306512" y="3880548"/>
                <a:ext cx="116945" cy="969461"/>
                <a:chOff x="6767358" y="3823553"/>
                <a:chExt cx="116945" cy="969461"/>
              </a:xfrm>
              <a:grpFill/>
            </p:grpSpPr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FA2EF88A-57EF-9903-0E62-0260F0417A1C}"/>
                    </a:ext>
                  </a:extLst>
                </p:cNvPr>
                <p:cNvCxnSpPr/>
                <p:nvPr/>
              </p:nvCxnSpPr>
              <p:spPr>
                <a:xfrm flipV="1">
                  <a:off x="6773416" y="3823553"/>
                  <a:ext cx="107858" cy="1524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8CAF5D96-AB72-2023-BA9E-A19A54BC19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DA6A7277-DD35-2F96-2ABD-92B0DFE3C0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10887" cy="473505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754BAA3C-1E96-86FA-6EA1-4A3A7D556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04829" cy="8170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16CF74CD-8AF1-D30B-4649-32E9E15EA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73416" y="3823553"/>
                  <a:ext cx="107858" cy="465378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17A427C2-8A95-85A6-9FE0-5BA9AF1A8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73416" y="4136514"/>
                  <a:ext cx="110887" cy="1524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3D6130BB-086D-717A-0D5A-6B4845FAA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4288931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44F7B7BD-936F-2678-C070-FFDA03D7D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4288931"/>
                  <a:ext cx="104829" cy="504083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AF7FE660-88C8-E565-8100-6797A8FE5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3823553"/>
                  <a:ext cx="113916" cy="8089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ED496A4D-D27B-E8FC-F9EC-FED4799CC2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4136514"/>
                  <a:ext cx="116945" cy="495956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12BD0A8-AA8C-9871-A0AE-E2AE1C341B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4449475"/>
                  <a:ext cx="116945" cy="182995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9017E360-C521-8903-E69E-D77102966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7358" y="4632470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C1DCA704-0294-E541-72D9-E6439FF4A22F}"/>
                </a:ext>
              </a:extLst>
            </p:cNvPr>
            <p:cNvSpPr/>
            <p:nvPr/>
          </p:nvSpPr>
          <p:spPr>
            <a:xfrm>
              <a:off x="4986907" y="4711044"/>
              <a:ext cx="1646359" cy="6452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800" b="1" i="1" dirty="0">
                  <a:solidFill>
                    <a:schemeClr val="bg2">
                      <a:lumMod val="10000"/>
                    </a:schemeClr>
                  </a:solidFill>
                </a:rPr>
                <a:t>P&amp;ID Object</a:t>
              </a:r>
            </a:p>
            <a:p>
              <a:pPr algn="ctr"/>
              <a:r>
                <a:rPr lang="en-US" altLang="ko-KR" sz="1800" b="1" i="1" dirty="0">
                  <a:solidFill>
                    <a:schemeClr val="bg2">
                      <a:lumMod val="10000"/>
                    </a:schemeClr>
                  </a:solidFill>
                </a:rPr>
                <a:t>Detector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4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work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Moon et al.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내 파이프라인을 인식하고 종류와 방향을 분류하는 기법 제안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객체 탐지모델인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RetinaNet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을 사용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b="1" dirty="0">
                <a:solidFill>
                  <a:srgbClr val="FF0000"/>
                </a:solidFill>
              </a:rPr>
              <a:t>96.14%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정확도를 보임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Yu et al. 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P&amp;ID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내 설비 심볼과 텍스트를 인식하는 기법 제안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심볼 인식으로 </a:t>
            </a:r>
            <a:r>
              <a:rPr kumimoji="1" lang="en-US" altLang="ko-KR" dirty="0" err="1">
                <a:solidFill>
                  <a:schemeClr val="bg2">
                    <a:lumMod val="10000"/>
                  </a:schemeClr>
                </a:solidFill>
              </a:rPr>
              <a:t>AlexNet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텍스트 인식으로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CTPN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을 사용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심볼인식에서 </a:t>
            </a:r>
            <a:r>
              <a:rPr kumimoji="1" lang="en-US" altLang="ko-KR" b="1" dirty="0">
                <a:solidFill>
                  <a:srgbClr val="FF0000"/>
                </a:solidFill>
              </a:rPr>
              <a:t>91.6%</a:t>
            </a:r>
            <a:r>
              <a:rPr kumimoji="1" lang="en-US" altLang="ko-KR" b="1" dirty="0">
                <a:solidFill>
                  <a:schemeClr val="tx2"/>
                </a:solidFill>
              </a:rPr>
              <a:t>, </a:t>
            </a:r>
            <a:r>
              <a:rPr kumimoji="1" lang="ko-KR" altLang="en-US" dirty="0">
                <a:solidFill>
                  <a:schemeClr val="tx2"/>
                </a:solidFill>
              </a:rPr>
              <a:t>텍스트 인식에서 </a:t>
            </a:r>
            <a:r>
              <a:rPr kumimoji="1" lang="en-US" altLang="ko-KR" b="1" dirty="0">
                <a:solidFill>
                  <a:srgbClr val="FF0000"/>
                </a:solidFill>
              </a:rPr>
              <a:t>83.1%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정확도를 보임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Rahul et al</a:t>
            </a:r>
          </a:p>
          <a:p>
            <a:pPr lvl="1"/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10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가지 타입 심볼을 인식하는 딥러닝 모델 설계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kumimoji="1" lang="en-US" altLang="ko-KR" b="1" dirty="0">
                <a:solidFill>
                  <a:srgbClr val="FF0000"/>
                </a:solidFill>
              </a:rPr>
              <a:t>94.7%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정확도를 보임 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2D8DE0-6FAD-9740-54BE-8C5128AAA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42"/>
          <a:stretch/>
        </p:blipFill>
        <p:spPr>
          <a:xfrm>
            <a:off x="8826486" y="3170189"/>
            <a:ext cx="3365514" cy="21819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651D42-D36A-3798-AD97-DACCEF4A4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74" y="873653"/>
            <a:ext cx="3365513" cy="2235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5C09C2-CA2A-0B6D-4178-332BEB2FC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93863"/>
            <a:ext cx="2811356" cy="14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5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Motivation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제안된 탐지기법은 모델 학습을 위한 훈련데이터가 요구됨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P&amp;ID</a:t>
            </a:r>
            <a:r>
              <a:rPr kumimoji="1" lang="ko-KR" altLang="en-US" dirty="0">
                <a:solidFill>
                  <a:schemeClr val="tx2"/>
                </a:solidFill>
              </a:rPr>
              <a:t>와 관련된 공개 데이터셋이 존재하지 않음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P&amp;ID</a:t>
            </a:r>
            <a:r>
              <a:rPr kumimoji="1" lang="ko-KR" altLang="en-US" dirty="0">
                <a:solidFill>
                  <a:schemeClr val="tx2"/>
                </a:solidFill>
              </a:rPr>
              <a:t>의 기호 표준이 다양함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대량의 데이터셋을 직접 구축해야 하는 문제가 존재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79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3B3405-B978-E0C6-71B4-32CD9396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2" y="4027127"/>
            <a:ext cx="3415565" cy="2346292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363EF06D-F5D8-98F2-022A-D4F278983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241" y="4537326"/>
            <a:ext cx="3682454" cy="176128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72DFB1AD-524D-CC79-1CBA-75952A417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685" y="4246326"/>
            <a:ext cx="3959415" cy="220663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240442A-740C-54A1-04AA-078578320868}"/>
              </a:ext>
            </a:extLst>
          </p:cNvPr>
          <p:cNvSpPr txBox="1"/>
          <p:nvPr/>
        </p:nvSpPr>
        <p:spPr>
          <a:xfrm>
            <a:off x="4222127" y="3802230"/>
            <a:ext cx="3823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Yu et al., </a:t>
            </a:r>
            <a:r>
              <a:rPr lang="en-US" altLang="ko-KR" sz="1400" b="1" i="1" dirty="0">
                <a:solidFill>
                  <a:srgbClr val="FF0000"/>
                </a:solidFill>
              </a:rPr>
              <a:t>Extract 1260 symbol from 68 P&amp;IDs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4ADAB0-4405-22DD-128F-513F0A87BFDF}"/>
              </a:ext>
            </a:extLst>
          </p:cNvPr>
          <p:cNvSpPr txBox="1"/>
          <p:nvPr/>
        </p:nvSpPr>
        <p:spPr>
          <a:xfrm>
            <a:off x="7995451" y="3837032"/>
            <a:ext cx="420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Rahul et al., </a:t>
            </a:r>
            <a:r>
              <a:rPr lang="en-US" altLang="ko-KR" sz="1400" b="1" i="1" dirty="0">
                <a:solidFill>
                  <a:srgbClr val="FF0000"/>
                </a:solidFill>
              </a:rPr>
              <a:t>Extract 10 type symbol from 672 P&amp;IDs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446955-8C2B-CB95-CB06-1FF15DD8506F}"/>
              </a:ext>
            </a:extLst>
          </p:cNvPr>
          <p:cNvSpPr txBox="1"/>
          <p:nvPr/>
        </p:nvSpPr>
        <p:spPr>
          <a:xfrm>
            <a:off x="227020" y="3802230"/>
            <a:ext cx="420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Moon et al., </a:t>
            </a:r>
            <a:r>
              <a:rPr lang="en-US" altLang="ko-KR" sz="1400" b="1" i="1" dirty="0">
                <a:solidFill>
                  <a:srgbClr val="FF0000"/>
                </a:solidFill>
              </a:rPr>
              <a:t>Extract 9108 line from 82 P&amp;IDs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853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Motivation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P&amp;ID</a:t>
            </a:r>
            <a:r>
              <a:rPr kumimoji="1" lang="ko-KR" altLang="en-US" dirty="0">
                <a:solidFill>
                  <a:schemeClr val="tx2"/>
                </a:solidFill>
              </a:rPr>
              <a:t>는 파이프라인</a:t>
            </a:r>
            <a:r>
              <a:rPr kumimoji="1" lang="en-US" altLang="ko-KR" dirty="0">
                <a:solidFill>
                  <a:schemeClr val="tx2"/>
                </a:solidFill>
              </a:rPr>
              <a:t>, </a:t>
            </a:r>
            <a:r>
              <a:rPr kumimoji="1" lang="ko-KR" altLang="en-US" dirty="0">
                <a:solidFill>
                  <a:schemeClr val="tx2"/>
                </a:solidFill>
              </a:rPr>
              <a:t>심볼의 고유식별을 위한 태그</a:t>
            </a:r>
            <a:r>
              <a:rPr kumimoji="1" lang="en-US" altLang="ko-KR" dirty="0">
                <a:solidFill>
                  <a:schemeClr val="tx2"/>
                </a:solidFill>
              </a:rPr>
              <a:t>(Tag)</a:t>
            </a:r>
            <a:r>
              <a:rPr kumimoji="1" lang="ko-KR" altLang="en-US" dirty="0">
                <a:solidFill>
                  <a:schemeClr val="tx2"/>
                </a:solidFill>
              </a:rPr>
              <a:t>가 공통적으로 존재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태그는 해당 심볼이나 파이프라인 근처에 위치함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딥 러닝 기반 텍스트인식 모델을 사용하여 태그 텍스트 위치 탐지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공개된 훈련 데이터셋이 풍부함 → </a:t>
            </a:r>
            <a:r>
              <a:rPr kumimoji="1" lang="ko-KR" altLang="en-US" b="1" dirty="0">
                <a:solidFill>
                  <a:srgbClr val="0000FF"/>
                </a:solidFill>
              </a:rPr>
              <a:t>데이터셋 구축 불필요</a:t>
            </a:r>
            <a:endParaRPr kumimoji="1" lang="en-US" altLang="ko-KR" b="1" dirty="0">
              <a:solidFill>
                <a:srgbClr val="0000FF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79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99FA35-E5D0-85B4-2799-A321294F7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25" r="47203"/>
          <a:stretch/>
        </p:blipFill>
        <p:spPr>
          <a:xfrm>
            <a:off x="205740" y="3806233"/>
            <a:ext cx="2717684" cy="24816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0709F74-C6C2-D21E-E3B1-E7A89CF9FD6A}"/>
              </a:ext>
            </a:extLst>
          </p:cNvPr>
          <p:cNvSpPr/>
          <p:nvPr/>
        </p:nvSpPr>
        <p:spPr>
          <a:xfrm>
            <a:off x="308114" y="4907339"/>
            <a:ext cx="446088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12DB1A-262A-52FB-4F5E-7923696338AC}"/>
              </a:ext>
            </a:extLst>
          </p:cNvPr>
          <p:cNvSpPr/>
          <p:nvPr/>
        </p:nvSpPr>
        <p:spPr>
          <a:xfrm>
            <a:off x="308114" y="5859839"/>
            <a:ext cx="446088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8AF7A9-35D7-BB16-F14E-14CE67859919}"/>
              </a:ext>
            </a:extLst>
          </p:cNvPr>
          <p:cNvSpPr/>
          <p:nvPr/>
        </p:nvSpPr>
        <p:spPr>
          <a:xfrm>
            <a:off x="974864" y="5564564"/>
            <a:ext cx="384174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EAAD4E-5279-DC5B-4C94-A91C9EE1098B}"/>
              </a:ext>
            </a:extLst>
          </p:cNvPr>
          <p:cNvSpPr/>
          <p:nvPr/>
        </p:nvSpPr>
        <p:spPr>
          <a:xfrm>
            <a:off x="974864" y="4609205"/>
            <a:ext cx="384174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62FB9-029A-14F3-EFF5-1542B04DA60B}"/>
              </a:ext>
            </a:extLst>
          </p:cNvPr>
          <p:cNvSpPr/>
          <p:nvPr/>
        </p:nvSpPr>
        <p:spPr>
          <a:xfrm>
            <a:off x="2225812" y="4678737"/>
            <a:ext cx="166689" cy="139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E1F4F6-9AAD-201B-AACC-BC927A4AD285}"/>
              </a:ext>
            </a:extLst>
          </p:cNvPr>
          <p:cNvSpPr/>
          <p:nvPr/>
        </p:nvSpPr>
        <p:spPr>
          <a:xfrm>
            <a:off x="2677455" y="4678737"/>
            <a:ext cx="166689" cy="139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4CC2E9-A0CF-87CF-96C0-EA1EB8F0A967}"/>
              </a:ext>
            </a:extLst>
          </p:cNvPr>
          <p:cNvSpPr/>
          <p:nvPr/>
        </p:nvSpPr>
        <p:spPr>
          <a:xfrm>
            <a:off x="420814" y="3806571"/>
            <a:ext cx="384174" cy="139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D0CA0D-C4E6-23E2-6435-8099B40B83CB}"/>
              </a:ext>
            </a:extLst>
          </p:cNvPr>
          <p:cNvSpPr txBox="1"/>
          <p:nvPr/>
        </p:nvSpPr>
        <p:spPr>
          <a:xfrm>
            <a:off x="754202" y="3683008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: </a:t>
            </a:r>
            <a:r>
              <a:rPr lang="en-US" altLang="ko-KR" sz="1600" b="1" i="1" dirty="0"/>
              <a:t>Tag</a:t>
            </a:r>
            <a:endParaRPr lang="ko-KR" altLang="en-US" sz="1600" b="1" i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B7D5FF-5870-8089-2695-CBEEF3B285D3}"/>
              </a:ext>
            </a:extLst>
          </p:cNvPr>
          <p:cNvGrpSpPr/>
          <p:nvPr/>
        </p:nvGrpSpPr>
        <p:grpSpPr>
          <a:xfrm>
            <a:off x="3923501" y="4361985"/>
            <a:ext cx="1711555" cy="1430223"/>
            <a:chOff x="4882908" y="4271512"/>
            <a:chExt cx="1855717" cy="15459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7CE8076-1398-29FF-7B63-A121328CD3F0}"/>
                </a:ext>
              </a:extLst>
            </p:cNvPr>
            <p:cNvGrpSpPr/>
            <p:nvPr/>
          </p:nvGrpSpPr>
          <p:grpSpPr>
            <a:xfrm>
              <a:off x="4882908" y="4271512"/>
              <a:ext cx="1855717" cy="1545996"/>
              <a:chOff x="5313593" y="3754548"/>
              <a:chExt cx="1371793" cy="1221461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AC8AA75-06F9-B30C-BC8C-B099B64F6D1D}"/>
                  </a:ext>
                </a:extLst>
              </p:cNvPr>
              <p:cNvSpPr/>
              <p:nvPr/>
            </p:nvSpPr>
            <p:spPr>
              <a:xfrm>
                <a:off x="5319651" y="3906965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FCE856-356B-887B-30E1-1BBD6FFCD0CB}"/>
                  </a:ext>
                </a:extLst>
              </p:cNvPr>
              <p:cNvSpPr/>
              <p:nvPr/>
            </p:nvSpPr>
            <p:spPr>
              <a:xfrm>
                <a:off x="5319651" y="4219926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0114ED1-2F65-8DEB-DD01-75FECC1A832C}"/>
                  </a:ext>
                </a:extLst>
              </p:cNvPr>
              <p:cNvSpPr/>
              <p:nvPr/>
            </p:nvSpPr>
            <p:spPr>
              <a:xfrm>
                <a:off x="5313593" y="4563465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CCDA2C4-B067-BE2D-E02D-952A57206581}"/>
                  </a:ext>
                </a:extLst>
              </p:cNvPr>
              <p:cNvSpPr/>
              <p:nvPr/>
            </p:nvSpPr>
            <p:spPr>
              <a:xfrm>
                <a:off x="5679509" y="3754548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1D4A54A-E890-E0EA-0AE0-E65E1D01E1ED}"/>
                  </a:ext>
                </a:extLst>
              </p:cNvPr>
              <p:cNvSpPr/>
              <p:nvPr/>
            </p:nvSpPr>
            <p:spPr>
              <a:xfrm>
                <a:off x="5682538" y="40675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A89DAA3-DF88-A0D5-92B1-5ABF8D0ECC1F}"/>
                  </a:ext>
                </a:extLst>
              </p:cNvPr>
              <p:cNvSpPr/>
              <p:nvPr/>
            </p:nvSpPr>
            <p:spPr>
              <a:xfrm>
                <a:off x="5682538" y="4380470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7CAD81A-CF36-D2F7-EFF9-D134F33E20C1}"/>
                  </a:ext>
                </a:extLst>
              </p:cNvPr>
              <p:cNvSpPr/>
              <p:nvPr/>
            </p:nvSpPr>
            <p:spPr>
              <a:xfrm>
                <a:off x="5676480" y="47240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A78A082-3B1A-C345-2C5E-97B6C275828C}"/>
                  </a:ext>
                </a:extLst>
              </p:cNvPr>
              <p:cNvSpPr/>
              <p:nvPr/>
            </p:nvSpPr>
            <p:spPr>
              <a:xfrm>
                <a:off x="6048454" y="3754548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B811154-9206-4680-4C82-C7374A38EB06}"/>
                  </a:ext>
                </a:extLst>
              </p:cNvPr>
              <p:cNvSpPr/>
              <p:nvPr/>
            </p:nvSpPr>
            <p:spPr>
              <a:xfrm>
                <a:off x="6051483" y="40675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E955438-3AA7-DEC9-4469-C46E4BB27D97}"/>
                  </a:ext>
                </a:extLst>
              </p:cNvPr>
              <p:cNvSpPr/>
              <p:nvPr/>
            </p:nvSpPr>
            <p:spPr>
              <a:xfrm>
                <a:off x="6051483" y="4380470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3A6997F-0E39-C7A4-C2AD-7C36B35EDC84}"/>
                  </a:ext>
                </a:extLst>
              </p:cNvPr>
              <p:cNvSpPr/>
              <p:nvPr/>
            </p:nvSpPr>
            <p:spPr>
              <a:xfrm>
                <a:off x="6045425" y="47240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8B3840F-F559-3949-3536-2646E57A5DB2}"/>
                  </a:ext>
                </a:extLst>
              </p:cNvPr>
              <p:cNvSpPr/>
              <p:nvPr/>
            </p:nvSpPr>
            <p:spPr>
              <a:xfrm>
                <a:off x="6433386" y="3915092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A65D1838-D0E0-B828-7263-DDE42F8134B4}"/>
                  </a:ext>
                </a:extLst>
              </p:cNvPr>
              <p:cNvSpPr/>
              <p:nvPr/>
            </p:nvSpPr>
            <p:spPr>
              <a:xfrm>
                <a:off x="6420427" y="4224087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57051A2-3807-AC99-A533-1CD8843C25EC}"/>
                  </a:ext>
                </a:extLst>
              </p:cNvPr>
              <p:cNvSpPr/>
              <p:nvPr/>
            </p:nvSpPr>
            <p:spPr>
              <a:xfrm>
                <a:off x="6429514" y="4565822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3C7D1DC8-EEA4-51BE-6CCD-BACFD65B31EE}"/>
                  </a:ext>
                </a:extLst>
              </p:cNvPr>
              <p:cNvCxnSpPr>
                <a:stCxn id="18" idx="6"/>
                <a:endCxn id="21" idx="2"/>
              </p:cNvCxnSpPr>
              <p:nvPr/>
            </p:nvCxnSpPr>
            <p:spPr>
              <a:xfrm flipV="1">
                <a:off x="5571651" y="3880548"/>
                <a:ext cx="107858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BE263395-A8BC-D95E-87F0-8FD3E8651C03}"/>
                  </a:ext>
                </a:extLst>
              </p:cNvPr>
              <p:cNvCxnSpPr>
                <a:cxnSpLocks/>
                <a:stCxn id="18" idx="6"/>
                <a:endCxn id="22" idx="2"/>
              </p:cNvCxnSpPr>
              <p:nvPr/>
            </p:nvCxnSpPr>
            <p:spPr>
              <a:xfrm>
                <a:off x="5571651" y="4032965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D98AD69C-FBB9-3C4E-1F3C-730AAD85BC4B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>
                <a:off x="5571651" y="4032965"/>
                <a:ext cx="110887" cy="47350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3C98F-E46D-E30F-1F41-37B535A4CD23}"/>
                  </a:ext>
                </a:extLst>
              </p:cNvPr>
              <p:cNvCxnSpPr>
                <a:cxnSpLocks/>
                <a:stCxn id="18" idx="6"/>
                <a:endCxn id="24" idx="2"/>
              </p:cNvCxnSpPr>
              <p:nvPr/>
            </p:nvCxnSpPr>
            <p:spPr>
              <a:xfrm>
                <a:off x="5571651" y="4032965"/>
                <a:ext cx="104829" cy="8170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4216D98-4A45-0B3F-40D1-B7C11579E173}"/>
                  </a:ext>
                </a:extLst>
              </p:cNvPr>
              <p:cNvCxnSpPr>
                <a:cxnSpLocks/>
                <a:stCxn id="19" idx="6"/>
                <a:endCxn id="21" idx="2"/>
              </p:cNvCxnSpPr>
              <p:nvPr/>
            </p:nvCxnSpPr>
            <p:spPr>
              <a:xfrm flipV="1">
                <a:off x="5571651" y="3880548"/>
                <a:ext cx="107858" cy="465378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9F6CE38-E512-B2B8-0109-61EBC2278DBA}"/>
                  </a:ext>
                </a:extLst>
              </p:cNvPr>
              <p:cNvCxnSpPr>
                <a:cxnSpLocks/>
                <a:stCxn id="19" idx="6"/>
                <a:endCxn id="22" idx="2"/>
              </p:cNvCxnSpPr>
              <p:nvPr/>
            </p:nvCxnSpPr>
            <p:spPr>
              <a:xfrm flipV="1">
                <a:off x="5571651" y="4193509"/>
                <a:ext cx="110887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5BD9655D-8BEC-E0C5-8EE0-0A70D21D08F3}"/>
                  </a:ext>
                </a:extLst>
              </p:cNvPr>
              <p:cNvCxnSpPr>
                <a:cxnSpLocks/>
                <a:stCxn id="19" idx="6"/>
                <a:endCxn id="23" idx="2"/>
              </p:cNvCxnSpPr>
              <p:nvPr/>
            </p:nvCxnSpPr>
            <p:spPr>
              <a:xfrm>
                <a:off x="5571651" y="4345926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AB94E29-9DA9-0304-037C-D5D05611B9B5}"/>
                  </a:ext>
                </a:extLst>
              </p:cNvPr>
              <p:cNvCxnSpPr>
                <a:cxnSpLocks/>
                <a:stCxn id="19" idx="6"/>
                <a:endCxn id="24" idx="2"/>
              </p:cNvCxnSpPr>
              <p:nvPr/>
            </p:nvCxnSpPr>
            <p:spPr>
              <a:xfrm>
                <a:off x="5571651" y="4345926"/>
                <a:ext cx="104829" cy="504083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C78537E-B707-7037-A9DB-C229C179380A}"/>
                  </a:ext>
                </a:extLst>
              </p:cNvPr>
              <p:cNvCxnSpPr>
                <a:cxnSpLocks/>
                <a:stCxn id="20" idx="6"/>
                <a:endCxn id="21" idx="2"/>
              </p:cNvCxnSpPr>
              <p:nvPr/>
            </p:nvCxnSpPr>
            <p:spPr>
              <a:xfrm flipV="1">
                <a:off x="5565593" y="3880548"/>
                <a:ext cx="113916" cy="8089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12F06CF-8FA4-32EE-56C3-8A900B0C5B99}"/>
                  </a:ext>
                </a:extLst>
              </p:cNvPr>
              <p:cNvCxnSpPr>
                <a:cxnSpLocks/>
                <a:stCxn id="20" idx="6"/>
                <a:endCxn id="22" idx="2"/>
              </p:cNvCxnSpPr>
              <p:nvPr/>
            </p:nvCxnSpPr>
            <p:spPr>
              <a:xfrm flipV="1">
                <a:off x="5565593" y="4193509"/>
                <a:ext cx="116945" cy="495956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6B15441C-0BBF-0918-960F-808A342439F5}"/>
                  </a:ext>
                </a:extLst>
              </p:cNvPr>
              <p:cNvCxnSpPr>
                <a:cxnSpLocks/>
                <a:stCxn id="20" idx="6"/>
                <a:endCxn id="23" idx="2"/>
              </p:cNvCxnSpPr>
              <p:nvPr/>
            </p:nvCxnSpPr>
            <p:spPr>
              <a:xfrm flipV="1">
                <a:off x="5565593" y="4506470"/>
                <a:ext cx="116945" cy="18299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4E81B2B-62E9-73BD-9D7E-0C5B7F1BD549}"/>
                  </a:ext>
                </a:extLst>
              </p:cNvPr>
              <p:cNvCxnSpPr>
                <a:cxnSpLocks/>
                <a:stCxn id="20" idx="6"/>
                <a:endCxn id="24" idx="2"/>
              </p:cNvCxnSpPr>
              <p:nvPr/>
            </p:nvCxnSpPr>
            <p:spPr>
              <a:xfrm>
                <a:off x="5565593" y="4689465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5D4E879-94EA-1BEE-69E5-C76D8C9E5349}"/>
                  </a:ext>
                </a:extLst>
              </p:cNvPr>
              <p:cNvCxnSpPr>
                <a:cxnSpLocks/>
                <a:stCxn id="21" idx="6"/>
                <a:endCxn id="25" idx="2"/>
              </p:cNvCxnSpPr>
              <p:nvPr/>
            </p:nvCxnSpPr>
            <p:spPr>
              <a:xfrm>
                <a:off x="5931509" y="3880548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967B44C7-5F3D-C0B4-B227-527FB5B1875B}"/>
                  </a:ext>
                </a:extLst>
              </p:cNvPr>
              <p:cNvCxnSpPr>
                <a:cxnSpLocks/>
                <a:stCxn id="22" idx="6"/>
                <a:endCxn id="26" idx="2"/>
              </p:cNvCxnSpPr>
              <p:nvPr/>
            </p:nvCxnSpPr>
            <p:spPr>
              <a:xfrm>
                <a:off x="5934538" y="4193509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6BE7B67-BADD-378F-8764-DD81CD947247}"/>
                  </a:ext>
                </a:extLst>
              </p:cNvPr>
              <p:cNvCxnSpPr>
                <a:cxnSpLocks/>
                <a:stCxn id="23" idx="6"/>
                <a:endCxn id="27" idx="2"/>
              </p:cNvCxnSpPr>
              <p:nvPr/>
            </p:nvCxnSpPr>
            <p:spPr>
              <a:xfrm>
                <a:off x="5934538" y="4506470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EFEB394-2341-9CD3-A18F-BA163C100B15}"/>
                  </a:ext>
                </a:extLst>
              </p:cNvPr>
              <p:cNvCxnSpPr>
                <a:cxnSpLocks/>
                <a:stCxn id="24" idx="6"/>
                <a:endCxn id="28" idx="2"/>
              </p:cNvCxnSpPr>
              <p:nvPr/>
            </p:nvCxnSpPr>
            <p:spPr>
              <a:xfrm>
                <a:off x="5928480" y="4850009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E8E7DFC-7D69-F193-1BF6-B198A6B8EFD9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 flipV="1">
                <a:off x="5928480" y="3880548"/>
                <a:ext cx="119974" cy="9694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BE1026D9-0195-D0E9-5470-4EC06ED1210E}"/>
                  </a:ext>
                </a:extLst>
              </p:cNvPr>
              <p:cNvCxnSpPr>
                <a:cxnSpLocks/>
                <a:stCxn id="24" idx="6"/>
                <a:endCxn id="27" idx="2"/>
              </p:cNvCxnSpPr>
              <p:nvPr/>
            </p:nvCxnSpPr>
            <p:spPr>
              <a:xfrm flipV="1">
                <a:off x="5928480" y="4506470"/>
                <a:ext cx="123003" cy="343539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13F6D606-2249-DDCA-7849-CAA1410FE23B}"/>
                  </a:ext>
                </a:extLst>
              </p:cNvPr>
              <p:cNvCxnSpPr>
                <a:cxnSpLocks/>
                <a:stCxn id="23" idx="6"/>
                <a:endCxn id="26" idx="2"/>
              </p:cNvCxnSpPr>
              <p:nvPr/>
            </p:nvCxnSpPr>
            <p:spPr>
              <a:xfrm flipV="1">
                <a:off x="5934538" y="4193509"/>
                <a:ext cx="116945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26F48A10-33A5-E69A-1A88-4D63E0F84148}"/>
                  </a:ext>
                </a:extLst>
              </p:cNvPr>
              <p:cNvCxnSpPr>
                <a:cxnSpLocks/>
                <a:stCxn id="23" idx="6"/>
                <a:endCxn id="28" idx="2"/>
              </p:cNvCxnSpPr>
              <p:nvPr/>
            </p:nvCxnSpPr>
            <p:spPr>
              <a:xfrm>
                <a:off x="5934538" y="4506470"/>
                <a:ext cx="110887" cy="343539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DDE61503-B72A-EBE7-CAAB-1D0308230FC6}"/>
                  </a:ext>
                </a:extLst>
              </p:cNvPr>
              <p:cNvCxnSpPr>
                <a:cxnSpLocks/>
                <a:stCxn id="22" idx="6"/>
                <a:endCxn id="27" idx="2"/>
              </p:cNvCxnSpPr>
              <p:nvPr/>
            </p:nvCxnSpPr>
            <p:spPr>
              <a:xfrm>
                <a:off x="5934538" y="4193509"/>
                <a:ext cx="116945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878E01BC-BD4D-BE85-44C4-38999B0088A3}"/>
                  </a:ext>
                </a:extLst>
              </p:cNvPr>
              <p:cNvCxnSpPr>
                <a:cxnSpLocks/>
                <a:stCxn id="22" idx="6"/>
                <a:endCxn id="25" idx="2"/>
              </p:cNvCxnSpPr>
              <p:nvPr/>
            </p:nvCxnSpPr>
            <p:spPr>
              <a:xfrm flipV="1">
                <a:off x="5934538" y="3880548"/>
                <a:ext cx="113916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39B18881-BAE2-3FE8-6A2C-4599E5A7E759}"/>
                  </a:ext>
                </a:extLst>
              </p:cNvPr>
              <p:cNvCxnSpPr>
                <a:cxnSpLocks/>
                <a:stCxn id="21" idx="6"/>
                <a:endCxn id="26" idx="2"/>
              </p:cNvCxnSpPr>
              <p:nvPr/>
            </p:nvCxnSpPr>
            <p:spPr>
              <a:xfrm>
                <a:off x="5931509" y="3880548"/>
                <a:ext cx="119974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780BFE7-7241-80A2-7576-9A7F6B3192C5}"/>
                  </a:ext>
                </a:extLst>
              </p:cNvPr>
              <p:cNvCxnSpPr>
                <a:cxnSpLocks/>
                <a:stCxn id="21" idx="6"/>
                <a:endCxn id="28" idx="2"/>
              </p:cNvCxnSpPr>
              <p:nvPr/>
            </p:nvCxnSpPr>
            <p:spPr>
              <a:xfrm>
                <a:off x="5931509" y="3880548"/>
                <a:ext cx="113916" cy="9694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F844DD7-A5A1-1358-0462-D03E6F9DB9DB}"/>
                  </a:ext>
                </a:extLst>
              </p:cNvPr>
              <p:cNvGrpSpPr/>
              <p:nvPr/>
            </p:nvGrpSpPr>
            <p:grpSpPr>
              <a:xfrm rot="10800000">
                <a:off x="6306512" y="3880548"/>
                <a:ext cx="116945" cy="969461"/>
                <a:chOff x="6767358" y="3823553"/>
                <a:chExt cx="116945" cy="969461"/>
              </a:xfrm>
              <a:grpFill/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E43A900-C3A1-E97D-7D8F-27D5F65CD93E}"/>
                    </a:ext>
                  </a:extLst>
                </p:cNvPr>
                <p:cNvCxnSpPr/>
                <p:nvPr/>
              </p:nvCxnSpPr>
              <p:spPr>
                <a:xfrm flipV="1">
                  <a:off x="6773416" y="3823553"/>
                  <a:ext cx="107858" cy="1524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D975F2DA-ABBC-464C-BEB0-6B55C23BE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43D76ACA-905F-450C-DB67-11252D497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10887" cy="473505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B5322F6A-9927-81B0-C50D-359502692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04829" cy="8170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9E28C2BE-D21B-4154-2578-4243EFC5C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73416" y="3823553"/>
                  <a:ext cx="107858" cy="465378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6E5EB7FF-F4DF-9495-EDEA-0F2B16EED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73416" y="4136514"/>
                  <a:ext cx="110887" cy="1524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EF14E96E-885F-3C75-C5FD-7A06553E15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4288931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FF6B83C9-8F95-A6C6-C354-A67B76468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4288931"/>
                  <a:ext cx="104829" cy="504083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E532FCB6-BB59-396E-EF89-6EC0BE6CF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3823553"/>
                  <a:ext cx="113916" cy="8089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FD01B531-51B1-CD9E-7942-9488F395C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4136514"/>
                  <a:ext cx="116945" cy="495956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9F83D669-FBED-6B10-DE14-B02597BFA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4449475"/>
                  <a:ext cx="116945" cy="182995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7ADDB691-6B12-ED06-89CB-133E9B28E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7358" y="4632470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BACC92E-EA58-A6FA-9047-60AA91DB73F7}"/>
                </a:ext>
              </a:extLst>
            </p:cNvPr>
            <p:cNvSpPr/>
            <p:nvPr/>
          </p:nvSpPr>
          <p:spPr>
            <a:xfrm>
              <a:off x="4986907" y="4711044"/>
              <a:ext cx="1646359" cy="6452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b="1" i="1" dirty="0">
                  <a:solidFill>
                    <a:schemeClr val="bg2">
                      <a:lumMod val="10000"/>
                    </a:schemeClr>
                  </a:solidFill>
                </a:rPr>
                <a:t>Text Recognition Model</a:t>
              </a:r>
            </a:p>
          </p:txBody>
        </p:sp>
      </p:grp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7BFB9609-7F9D-9840-C84E-02E282A9CA78}"/>
              </a:ext>
            </a:extLst>
          </p:cNvPr>
          <p:cNvSpPr/>
          <p:nvPr/>
        </p:nvSpPr>
        <p:spPr>
          <a:xfrm>
            <a:off x="3114808" y="4891630"/>
            <a:ext cx="662768" cy="370935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1" name="표 71">
            <a:extLst>
              <a:ext uri="{FF2B5EF4-FFF2-40B4-BE49-F238E27FC236}">
                <a16:creationId xmlns:a16="http://schemas.microsoft.com/office/drawing/2014/main" id="{5C00A06A-4E2D-3EC8-39DC-01E1A8303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786604"/>
              </p:ext>
            </p:extLst>
          </p:nvPr>
        </p:nvGraphicFramePr>
        <p:xfrm>
          <a:off x="6522414" y="4337770"/>
          <a:ext cx="2170983" cy="145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27">
                  <a:extLst>
                    <a:ext uri="{9D8B030D-6E8A-4147-A177-3AD203B41FA5}">
                      <a16:colId xmlns:a16="http://schemas.microsoft.com/office/drawing/2014/main" val="700342161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2644755520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3484143800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2855332275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3225264878"/>
                    </a:ext>
                  </a:extLst>
                </a:gridCol>
              </a:tblGrid>
              <a:tr h="22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Text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376477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CV001A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87525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CV001B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34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782979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P-10-01A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470039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P-10-01B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126360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64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7127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79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527566"/>
                  </a:ext>
                </a:extLst>
              </a:tr>
            </a:tbl>
          </a:graphicData>
        </a:graphic>
      </p:graphicFrame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5E6FE3DB-3329-3F53-4388-9739C31B9012}"/>
              </a:ext>
            </a:extLst>
          </p:cNvPr>
          <p:cNvSpPr/>
          <p:nvPr/>
        </p:nvSpPr>
        <p:spPr>
          <a:xfrm>
            <a:off x="5745434" y="4909416"/>
            <a:ext cx="662768" cy="370935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C17338FB-B816-BBB7-9B93-E44BEAF28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25" r="47203"/>
          <a:stretch/>
        </p:blipFill>
        <p:spPr>
          <a:xfrm>
            <a:off x="9004032" y="3698881"/>
            <a:ext cx="2717684" cy="2481612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10B6532-56A6-AAE7-6DA2-CB8E360F8ECE}"/>
              </a:ext>
            </a:extLst>
          </p:cNvPr>
          <p:cNvSpPr/>
          <p:nvPr/>
        </p:nvSpPr>
        <p:spPr>
          <a:xfrm>
            <a:off x="9106406" y="4799987"/>
            <a:ext cx="446088" cy="139700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97F672F-926F-FC1D-046D-86B0E77FB794}"/>
              </a:ext>
            </a:extLst>
          </p:cNvPr>
          <p:cNvSpPr/>
          <p:nvPr/>
        </p:nvSpPr>
        <p:spPr>
          <a:xfrm>
            <a:off x="9106406" y="5752487"/>
            <a:ext cx="446088" cy="139700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1A52C18-0EA3-F2CE-BCB4-D902B3431640}"/>
              </a:ext>
            </a:extLst>
          </p:cNvPr>
          <p:cNvSpPr/>
          <p:nvPr/>
        </p:nvSpPr>
        <p:spPr>
          <a:xfrm>
            <a:off x="9773156" y="5457212"/>
            <a:ext cx="384174" cy="139700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482660-F9C8-0032-1D58-A439CF6A9CDD}"/>
              </a:ext>
            </a:extLst>
          </p:cNvPr>
          <p:cNvSpPr/>
          <p:nvPr/>
        </p:nvSpPr>
        <p:spPr>
          <a:xfrm>
            <a:off x="9773156" y="4501853"/>
            <a:ext cx="384174" cy="139700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FF07BE-B867-A5D3-3456-A6A1F5EC7307}"/>
              </a:ext>
            </a:extLst>
          </p:cNvPr>
          <p:cNvSpPr/>
          <p:nvPr/>
        </p:nvSpPr>
        <p:spPr>
          <a:xfrm>
            <a:off x="11033630" y="4590437"/>
            <a:ext cx="166689" cy="139701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7924B70-E689-446C-317A-14D3DE218D3E}"/>
              </a:ext>
            </a:extLst>
          </p:cNvPr>
          <p:cNvSpPr/>
          <p:nvPr/>
        </p:nvSpPr>
        <p:spPr>
          <a:xfrm>
            <a:off x="11485273" y="4585674"/>
            <a:ext cx="166689" cy="139701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D918B4-F744-0F3E-1BFA-E16372F499A7}"/>
              </a:ext>
            </a:extLst>
          </p:cNvPr>
          <p:cNvSpPr/>
          <p:nvPr/>
        </p:nvSpPr>
        <p:spPr>
          <a:xfrm>
            <a:off x="9069527" y="4763987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08E35AD-1C42-4411-9897-2BC51C2C40AA}"/>
              </a:ext>
            </a:extLst>
          </p:cNvPr>
          <p:cNvSpPr/>
          <p:nvPr/>
        </p:nvSpPr>
        <p:spPr>
          <a:xfrm>
            <a:off x="9069527" y="5716487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80D16E8-6C3D-2B48-13D5-833735AF0775}"/>
              </a:ext>
            </a:extLst>
          </p:cNvPr>
          <p:cNvSpPr/>
          <p:nvPr/>
        </p:nvSpPr>
        <p:spPr>
          <a:xfrm>
            <a:off x="9735828" y="5420690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612A0D8-9724-A46B-27C0-BB46B8404D27}"/>
              </a:ext>
            </a:extLst>
          </p:cNvPr>
          <p:cNvSpPr/>
          <p:nvPr/>
        </p:nvSpPr>
        <p:spPr>
          <a:xfrm>
            <a:off x="9735828" y="4451786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51C9C24-C828-54E1-1456-D450E146A2D0}"/>
              </a:ext>
            </a:extLst>
          </p:cNvPr>
          <p:cNvSpPr/>
          <p:nvPr/>
        </p:nvSpPr>
        <p:spPr>
          <a:xfrm>
            <a:off x="10997630" y="4553227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0F84BF0-03E4-C761-3970-B230783EA227}"/>
              </a:ext>
            </a:extLst>
          </p:cNvPr>
          <p:cNvSpPr/>
          <p:nvPr/>
        </p:nvSpPr>
        <p:spPr>
          <a:xfrm>
            <a:off x="11449273" y="4553227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0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Motivation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P&amp;ID</a:t>
            </a:r>
            <a:r>
              <a:rPr kumimoji="1" lang="ko-KR" altLang="en-US" dirty="0">
                <a:solidFill>
                  <a:schemeClr val="tx2"/>
                </a:solidFill>
              </a:rPr>
              <a:t>는 파이프라인</a:t>
            </a:r>
            <a:r>
              <a:rPr kumimoji="1" lang="en-US" altLang="ko-KR" dirty="0">
                <a:solidFill>
                  <a:schemeClr val="tx2"/>
                </a:solidFill>
              </a:rPr>
              <a:t>, </a:t>
            </a:r>
            <a:r>
              <a:rPr kumimoji="1" lang="ko-KR" altLang="en-US" dirty="0">
                <a:solidFill>
                  <a:schemeClr val="tx2"/>
                </a:solidFill>
              </a:rPr>
              <a:t>심볼의 고유식별을 위한 태그</a:t>
            </a:r>
            <a:r>
              <a:rPr kumimoji="1" lang="en-US" altLang="ko-KR" dirty="0">
                <a:solidFill>
                  <a:schemeClr val="tx2"/>
                </a:solidFill>
              </a:rPr>
              <a:t>(Tag)</a:t>
            </a:r>
            <a:r>
              <a:rPr kumimoji="1" lang="ko-KR" altLang="en-US" dirty="0">
                <a:solidFill>
                  <a:schemeClr val="tx2"/>
                </a:solidFill>
              </a:rPr>
              <a:t>가 공통적으로 존재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태그는 해당 심볼이나 파이프라인 근처에 위치함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추출된 태그 위치를 기반으로 심볼을 탐지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79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B7D5FF-5870-8089-2695-CBEEF3B285D3}"/>
              </a:ext>
            </a:extLst>
          </p:cNvPr>
          <p:cNvGrpSpPr/>
          <p:nvPr/>
        </p:nvGrpSpPr>
        <p:grpSpPr>
          <a:xfrm>
            <a:off x="1018376" y="4315593"/>
            <a:ext cx="1711555" cy="1430223"/>
            <a:chOff x="4882908" y="4271512"/>
            <a:chExt cx="1855717" cy="15459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7CE8076-1398-29FF-7B63-A121328CD3F0}"/>
                </a:ext>
              </a:extLst>
            </p:cNvPr>
            <p:cNvGrpSpPr/>
            <p:nvPr/>
          </p:nvGrpSpPr>
          <p:grpSpPr>
            <a:xfrm>
              <a:off x="4882908" y="4271512"/>
              <a:ext cx="1855717" cy="1545996"/>
              <a:chOff x="5313593" y="3754548"/>
              <a:chExt cx="1371793" cy="1221461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AC8AA75-06F9-B30C-BC8C-B099B64F6D1D}"/>
                  </a:ext>
                </a:extLst>
              </p:cNvPr>
              <p:cNvSpPr/>
              <p:nvPr/>
            </p:nvSpPr>
            <p:spPr>
              <a:xfrm>
                <a:off x="5319651" y="3906965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BFCE856-356B-887B-30E1-1BBD6FFCD0CB}"/>
                  </a:ext>
                </a:extLst>
              </p:cNvPr>
              <p:cNvSpPr/>
              <p:nvPr/>
            </p:nvSpPr>
            <p:spPr>
              <a:xfrm>
                <a:off x="5319651" y="4219926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0114ED1-2F65-8DEB-DD01-75FECC1A832C}"/>
                  </a:ext>
                </a:extLst>
              </p:cNvPr>
              <p:cNvSpPr/>
              <p:nvPr/>
            </p:nvSpPr>
            <p:spPr>
              <a:xfrm>
                <a:off x="5313593" y="4563465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CCDA2C4-B067-BE2D-E02D-952A57206581}"/>
                  </a:ext>
                </a:extLst>
              </p:cNvPr>
              <p:cNvSpPr/>
              <p:nvPr/>
            </p:nvSpPr>
            <p:spPr>
              <a:xfrm>
                <a:off x="5679509" y="3754548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1D4A54A-E890-E0EA-0AE0-E65E1D01E1ED}"/>
                  </a:ext>
                </a:extLst>
              </p:cNvPr>
              <p:cNvSpPr/>
              <p:nvPr/>
            </p:nvSpPr>
            <p:spPr>
              <a:xfrm>
                <a:off x="5682538" y="40675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A89DAA3-DF88-A0D5-92B1-5ABF8D0ECC1F}"/>
                  </a:ext>
                </a:extLst>
              </p:cNvPr>
              <p:cNvSpPr/>
              <p:nvPr/>
            </p:nvSpPr>
            <p:spPr>
              <a:xfrm>
                <a:off x="5682538" y="4380470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7CAD81A-CF36-D2F7-EFF9-D134F33E20C1}"/>
                  </a:ext>
                </a:extLst>
              </p:cNvPr>
              <p:cNvSpPr/>
              <p:nvPr/>
            </p:nvSpPr>
            <p:spPr>
              <a:xfrm>
                <a:off x="5676480" y="47240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A78A082-3B1A-C345-2C5E-97B6C275828C}"/>
                  </a:ext>
                </a:extLst>
              </p:cNvPr>
              <p:cNvSpPr/>
              <p:nvPr/>
            </p:nvSpPr>
            <p:spPr>
              <a:xfrm>
                <a:off x="6048454" y="3754548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B811154-9206-4680-4C82-C7374A38EB06}"/>
                  </a:ext>
                </a:extLst>
              </p:cNvPr>
              <p:cNvSpPr/>
              <p:nvPr/>
            </p:nvSpPr>
            <p:spPr>
              <a:xfrm>
                <a:off x="6051483" y="40675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E955438-3AA7-DEC9-4469-C46E4BB27D97}"/>
                  </a:ext>
                </a:extLst>
              </p:cNvPr>
              <p:cNvSpPr/>
              <p:nvPr/>
            </p:nvSpPr>
            <p:spPr>
              <a:xfrm>
                <a:off x="6051483" y="4380470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3A6997F-0E39-C7A4-C2AD-7C36B35EDC84}"/>
                  </a:ext>
                </a:extLst>
              </p:cNvPr>
              <p:cNvSpPr/>
              <p:nvPr/>
            </p:nvSpPr>
            <p:spPr>
              <a:xfrm>
                <a:off x="6045425" y="4724009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D8B3840F-F559-3949-3536-2646E57A5DB2}"/>
                  </a:ext>
                </a:extLst>
              </p:cNvPr>
              <p:cNvSpPr/>
              <p:nvPr/>
            </p:nvSpPr>
            <p:spPr>
              <a:xfrm>
                <a:off x="6433386" y="3915092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A65D1838-D0E0-B828-7263-DDE42F8134B4}"/>
                  </a:ext>
                </a:extLst>
              </p:cNvPr>
              <p:cNvSpPr/>
              <p:nvPr/>
            </p:nvSpPr>
            <p:spPr>
              <a:xfrm>
                <a:off x="6420427" y="4224087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57051A2-3807-AC99-A533-1CD8843C25EC}"/>
                  </a:ext>
                </a:extLst>
              </p:cNvPr>
              <p:cNvSpPr/>
              <p:nvPr/>
            </p:nvSpPr>
            <p:spPr>
              <a:xfrm>
                <a:off x="6429514" y="4565822"/>
                <a:ext cx="252000" cy="252000"/>
              </a:xfrm>
              <a:prstGeom prst="ellips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3C7D1DC8-EEA4-51BE-6CCD-BACFD65B31EE}"/>
                  </a:ext>
                </a:extLst>
              </p:cNvPr>
              <p:cNvCxnSpPr>
                <a:stCxn id="18" idx="6"/>
                <a:endCxn id="21" idx="2"/>
              </p:cNvCxnSpPr>
              <p:nvPr/>
            </p:nvCxnSpPr>
            <p:spPr>
              <a:xfrm flipV="1">
                <a:off x="5571651" y="3880548"/>
                <a:ext cx="107858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BE263395-A8BC-D95E-87F0-8FD3E8651C03}"/>
                  </a:ext>
                </a:extLst>
              </p:cNvPr>
              <p:cNvCxnSpPr>
                <a:cxnSpLocks/>
                <a:stCxn id="18" idx="6"/>
                <a:endCxn id="22" idx="2"/>
              </p:cNvCxnSpPr>
              <p:nvPr/>
            </p:nvCxnSpPr>
            <p:spPr>
              <a:xfrm>
                <a:off x="5571651" y="4032965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D98AD69C-FBB9-3C4E-1F3C-730AAD85BC4B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>
                <a:off x="5571651" y="4032965"/>
                <a:ext cx="110887" cy="47350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7F3C98F-E46D-E30F-1F41-37B535A4CD23}"/>
                  </a:ext>
                </a:extLst>
              </p:cNvPr>
              <p:cNvCxnSpPr>
                <a:cxnSpLocks/>
                <a:stCxn id="18" idx="6"/>
                <a:endCxn id="24" idx="2"/>
              </p:cNvCxnSpPr>
              <p:nvPr/>
            </p:nvCxnSpPr>
            <p:spPr>
              <a:xfrm>
                <a:off x="5571651" y="4032965"/>
                <a:ext cx="104829" cy="8170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4216D98-4A45-0B3F-40D1-B7C11579E173}"/>
                  </a:ext>
                </a:extLst>
              </p:cNvPr>
              <p:cNvCxnSpPr>
                <a:cxnSpLocks/>
                <a:stCxn id="19" idx="6"/>
                <a:endCxn id="21" idx="2"/>
              </p:cNvCxnSpPr>
              <p:nvPr/>
            </p:nvCxnSpPr>
            <p:spPr>
              <a:xfrm flipV="1">
                <a:off x="5571651" y="3880548"/>
                <a:ext cx="107858" cy="465378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9F6CE38-E512-B2B8-0109-61EBC2278DBA}"/>
                  </a:ext>
                </a:extLst>
              </p:cNvPr>
              <p:cNvCxnSpPr>
                <a:cxnSpLocks/>
                <a:stCxn id="19" idx="6"/>
                <a:endCxn id="22" idx="2"/>
              </p:cNvCxnSpPr>
              <p:nvPr/>
            </p:nvCxnSpPr>
            <p:spPr>
              <a:xfrm flipV="1">
                <a:off x="5571651" y="4193509"/>
                <a:ext cx="110887" cy="1524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5BD9655D-8BEC-E0C5-8EE0-0A70D21D08F3}"/>
                  </a:ext>
                </a:extLst>
              </p:cNvPr>
              <p:cNvCxnSpPr>
                <a:cxnSpLocks/>
                <a:stCxn id="19" idx="6"/>
                <a:endCxn id="23" idx="2"/>
              </p:cNvCxnSpPr>
              <p:nvPr/>
            </p:nvCxnSpPr>
            <p:spPr>
              <a:xfrm>
                <a:off x="5571651" y="4345926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AB94E29-9DA9-0304-037C-D5D05611B9B5}"/>
                  </a:ext>
                </a:extLst>
              </p:cNvPr>
              <p:cNvCxnSpPr>
                <a:cxnSpLocks/>
                <a:stCxn id="19" idx="6"/>
                <a:endCxn id="24" idx="2"/>
              </p:cNvCxnSpPr>
              <p:nvPr/>
            </p:nvCxnSpPr>
            <p:spPr>
              <a:xfrm>
                <a:off x="5571651" y="4345926"/>
                <a:ext cx="104829" cy="504083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C78537E-B707-7037-A9DB-C229C179380A}"/>
                  </a:ext>
                </a:extLst>
              </p:cNvPr>
              <p:cNvCxnSpPr>
                <a:cxnSpLocks/>
                <a:stCxn id="20" idx="6"/>
                <a:endCxn id="21" idx="2"/>
              </p:cNvCxnSpPr>
              <p:nvPr/>
            </p:nvCxnSpPr>
            <p:spPr>
              <a:xfrm flipV="1">
                <a:off x="5565593" y="3880548"/>
                <a:ext cx="113916" cy="808917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12F06CF-8FA4-32EE-56C3-8A900B0C5B99}"/>
                  </a:ext>
                </a:extLst>
              </p:cNvPr>
              <p:cNvCxnSpPr>
                <a:cxnSpLocks/>
                <a:stCxn id="20" idx="6"/>
                <a:endCxn id="22" idx="2"/>
              </p:cNvCxnSpPr>
              <p:nvPr/>
            </p:nvCxnSpPr>
            <p:spPr>
              <a:xfrm flipV="1">
                <a:off x="5565593" y="4193509"/>
                <a:ext cx="116945" cy="495956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6B15441C-0BBF-0918-960F-808A342439F5}"/>
                  </a:ext>
                </a:extLst>
              </p:cNvPr>
              <p:cNvCxnSpPr>
                <a:cxnSpLocks/>
                <a:stCxn id="20" idx="6"/>
                <a:endCxn id="23" idx="2"/>
              </p:cNvCxnSpPr>
              <p:nvPr/>
            </p:nvCxnSpPr>
            <p:spPr>
              <a:xfrm flipV="1">
                <a:off x="5565593" y="4506470"/>
                <a:ext cx="116945" cy="182995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4E81B2B-62E9-73BD-9D7E-0C5B7F1BD549}"/>
                  </a:ext>
                </a:extLst>
              </p:cNvPr>
              <p:cNvCxnSpPr>
                <a:cxnSpLocks/>
                <a:stCxn id="20" idx="6"/>
                <a:endCxn id="24" idx="2"/>
              </p:cNvCxnSpPr>
              <p:nvPr/>
            </p:nvCxnSpPr>
            <p:spPr>
              <a:xfrm>
                <a:off x="5565593" y="4689465"/>
                <a:ext cx="110887" cy="160544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5D4E879-94EA-1BEE-69E5-C76D8C9E5349}"/>
                  </a:ext>
                </a:extLst>
              </p:cNvPr>
              <p:cNvCxnSpPr>
                <a:cxnSpLocks/>
                <a:stCxn id="21" idx="6"/>
                <a:endCxn id="25" idx="2"/>
              </p:cNvCxnSpPr>
              <p:nvPr/>
            </p:nvCxnSpPr>
            <p:spPr>
              <a:xfrm>
                <a:off x="5931509" y="3880548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967B44C7-5F3D-C0B4-B227-527FB5B1875B}"/>
                  </a:ext>
                </a:extLst>
              </p:cNvPr>
              <p:cNvCxnSpPr>
                <a:cxnSpLocks/>
                <a:stCxn id="22" idx="6"/>
                <a:endCxn id="26" idx="2"/>
              </p:cNvCxnSpPr>
              <p:nvPr/>
            </p:nvCxnSpPr>
            <p:spPr>
              <a:xfrm>
                <a:off x="5934538" y="4193509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6BE7B67-BADD-378F-8764-DD81CD947247}"/>
                  </a:ext>
                </a:extLst>
              </p:cNvPr>
              <p:cNvCxnSpPr>
                <a:cxnSpLocks/>
                <a:stCxn id="23" idx="6"/>
                <a:endCxn id="27" idx="2"/>
              </p:cNvCxnSpPr>
              <p:nvPr/>
            </p:nvCxnSpPr>
            <p:spPr>
              <a:xfrm>
                <a:off x="5934538" y="4506470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EFEB394-2341-9CD3-A18F-BA163C100B15}"/>
                  </a:ext>
                </a:extLst>
              </p:cNvPr>
              <p:cNvCxnSpPr>
                <a:cxnSpLocks/>
                <a:stCxn id="24" idx="6"/>
                <a:endCxn id="28" idx="2"/>
              </p:cNvCxnSpPr>
              <p:nvPr/>
            </p:nvCxnSpPr>
            <p:spPr>
              <a:xfrm>
                <a:off x="5928480" y="4850009"/>
                <a:ext cx="116945" cy="0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E8E7DFC-7D69-F193-1BF6-B198A6B8EFD9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 flipV="1">
                <a:off x="5928480" y="3880548"/>
                <a:ext cx="119974" cy="9694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BE1026D9-0195-D0E9-5470-4EC06ED1210E}"/>
                  </a:ext>
                </a:extLst>
              </p:cNvPr>
              <p:cNvCxnSpPr>
                <a:cxnSpLocks/>
                <a:stCxn id="24" idx="6"/>
                <a:endCxn id="27" idx="2"/>
              </p:cNvCxnSpPr>
              <p:nvPr/>
            </p:nvCxnSpPr>
            <p:spPr>
              <a:xfrm flipV="1">
                <a:off x="5928480" y="4506470"/>
                <a:ext cx="123003" cy="343539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13F6D606-2249-DDCA-7849-CAA1410FE23B}"/>
                  </a:ext>
                </a:extLst>
              </p:cNvPr>
              <p:cNvCxnSpPr>
                <a:cxnSpLocks/>
                <a:stCxn id="23" idx="6"/>
                <a:endCxn id="26" idx="2"/>
              </p:cNvCxnSpPr>
              <p:nvPr/>
            </p:nvCxnSpPr>
            <p:spPr>
              <a:xfrm flipV="1">
                <a:off x="5934538" y="4193509"/>
                <a:ext cx="116945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26F48A10-33A5-E69A-1A88-4D63E0F84148}"/>
                  </a:ext>
                </a:extLst>
              </p:cNvPr>
              <p:cNvCxnSpPr>
                <a:cxnSpLocks/>
                <a:stCxn id="23" idx="6"/>
                <a:endCxn id="28" idx="2"/>
              </p:cNvCxnSpPr>
              <p:nvPr/>
            </p:nvCxnSpPr>
            <p:spPr>
              <a:xfrm>
                <a:off x="5934538" y="4506470"/>
                <a:ext cx="110887" cy="343539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DDE61503-B72A-EBE7-CAAB-1D0308230FC6}"/>
                  </a:ext>
                </a:extLst>
              </p:cNvPr>
              <p:cNvCxnSpPr>
                <a:cxnSpLocks/>
                <a:stCxn id="22" idx="6"/>
                <a:endCxn id="27" idx="2"/>
              </p:cNvCxnSpPr>
              <p:nvPr/>
            </p:nvCxnSpPr>
            <p:spPr>
              <a:xfrm>
                <a:off x="5934538" y="4193509"/>
                <a:ext cx="116945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878E01BC-BD4D-BE85-44C4-38999B0088A3}"/>
                  </a:ext>
                </a:extLst>
              </p:cNvPr>
              <p:cNvCxnSpPr>
                <a:cxnSpLocks/>
                <a:stCxn id="22" idx="6"/>
                <a:endCxn id="25" idx="2"/>
              </p:cNvCxnSpPr>
              <p:nvPr/>
            </p:nvCxnSpPr>
            <p:spPr>
              <a:xfrm flipV="1">
                <a:off x="5934538" y="3880548"/>
                <a:ext cx="113916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39B18881-BAE2-3FE8-6A2C-4599E5A7E759}"/>
                  </a:ext>
                </a:extLst>
              </p:cNvPr>
              <p:cNvCxnSpPr>
                <a:cxnSpLocks/>
                <a:stCxn id="21" idx="6"/>
                <a:endCxn id="26" idx="2"/>
              </p:cNvCxnSpPr>
              <p:nvPr/>
            </p:nvCxnSpPr>
            <p:spPr>
              <a:xfrm>
                <a:off x="5931509" y="3880548"/>
                <a:ext cx="119974" cy="3129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780BFE7-7241-80A2-7576-9A7F6B3192C5}"/>
                  </a:ext>
                </a:extLst>
              </p:cNvPr>
              <p:cNvCxnSpPr>
                <a:cxnSpLocks/>
                <a:stCxn id="21" idx="6"/>
                <a:endCxn id="28" idx="2"/>
              </p:cNvCxnSpPr>
              <p:nvPr/>
            </p:nvCxnSpPr>
            <p:spPr>
              <a:xfrm>
                <a:off x="5931509" y="3880548"/>
                <a:ext cx="113916" cy="969461"/>
              </a:xfrm>
              <a:prstGeom prst="line">
                <a:avLst/>
              </a:prstGeom>
              <a:grpFill/>
              <a:ln w="38100">
                <a:solidFill>
                  <a:srgbClr val="1A1D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F844DD7-A5A1-1358-0462-D03E6F9DB9DB}"/>
                  </a:ext>
                </a:extLst>
              </p:cNvPr>
              <p:cNvGrpSpPr/>
              <p:nvPr/>
            </p:nvGrpSpPr>
            <p:grpSpPr>
              <a:xfrm rot="10800000">
                <a:off x="6306512" y="3880548"/>
                <a:ext cx="116945" cy="969461"/>
                <a:chOff x="6767358" y="3823553"/>
                <a:chExt cx="116945" cy="969461"/>
              </a:xfrm>
              <a:grpFill/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E43A900-C3A1-E97D-7D8F-27D5F65CD93E}"/>
                    </a:ext>
                  </a:extLst>
                </p:cNvPr>
                <p:cNvCxnSpPr/>
                <p:nvPr/>
              </p:nvCxnSpPr>
              <p:spPr>
                <a:xfrm flipV="1">
                  <a:off x="6773416" y="3823553"/>
                  <a:ext cx="107858" cy="1524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D975F2DA-ABBC-464C-BEB0-6B55C23BE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43D76ACA-905F-450C-DB67-11252D497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10887" cy="473505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B5322F6A-9927-81B0-C50D-359502692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3975970"/>
                  <a:ext cx="104829" cy="8170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9E28C2BE-D21B-4154-2578-4243EFC5C9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73416" y="3823553"/>
                  <a:ext cx="107858" cy="465378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6E5EB7FF-F4DF-9495-EDEA-0F2B16EED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73416" y="4136514"/>
                  <a:ext cx="110887" cy="1524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EF14E96E-885F-3C75-C5FD-7A06553E15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4288931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FF6B83C9-8F95-A6C6-C354-A67B76468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416" y="4288931"/>
                  <a:ext cx="104829" cy="504083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E532FCB6-BB59-396E-EF89-6EC0BE6CF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3823553"/>
                  <a:ext cx="113916" cy="808917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FD01B531-51B1-CD9E-7942-9488F395C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4136514"/>
                  <a:ext cx="116945" cy="495956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9F83D669-FBED-6B10-DE14-B02597BFA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7358" y="4449475"/>
                  <a:ext cx="116945" cy="182995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7ADDB691-6B12-ED06-89CB-133E9B28E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7358" y="4632470"/>
                  <a:ext cx="110887" cy="160544"/>
                </a:xfrm>
                <a:prstGeom prst="line">
                  <a:avLst/>
                </a:prstGeom>
                <a:grpFill/>
                <a:ln w="38100">
                  <a:solidFill>
                    <a:srgbClr val="1A1D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BACC92E-EA58-A6FA-9047-60AA91DB73F7}"/>
                </a:ext>
              </a:extLst>
            </p:cNvPr>
            <p:cNvSpPr/>
            <p:nvPr/>
          </p:nvSpPr>
          <p:spPr>
            <a:xfrm>
              <a:off x="4986907" y="4711044"/>
              <a:ext cx="1646359" cy="6452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1A1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b="1" i="1" dirty="0">
                  <a:solidFill>
                    <a:schemeClr val="bg2">
                      <a:lumMod val="10000"/>
                    </a:schemeClr>
                  </a:solidFill>
                </a:rPr>
                <a:t>Text Recognition Model</a:t>
              </a:r>
            </a:p>
          </p:txBody>
        </p: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5E6FE3DB-3329-3F53-4388-9739C31B9012}"/>
              </a:ext>
            </a:extLst>
          </p:cNvPr>
          <p:cNvSpPr/>
          <p:nvPr/>
        </p:nvSpPr>
        <p:spPr>
          <a:xfrm>
            <a:off x="2840309" y="4863024"/>
            <a:ext cx="662768" cy="370935"/>
          </a:xfrm>
          <a:prstGeom prst="rightArrow">
            <a:avLst/>
          </a:prstGeom>
          <a:solidFill>
            <a:srgbClr val="1A1D21"/>
          </a:solidFill>
          <a:ln>
            <a:solidFill>
              <a:srgbClr val="1A1D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C17338FB-B816-BBB7-9B93-E44BEAF28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25" r="47203"/>
          <a:stretch/>
        </p:blipFill>
        <p:spPr>
          <a:xfrm>
            <a:off x="6713220" y="3386740"/>
            <a:ext cx="3214004" cy="288567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10B6532-56A6-AAE7-6DA2-CB8E360F8ECE}"/>
              </a:ext>
            </a:extLst>
          </p:cNvPr>
          <p:cNvSpPr/>
          <p:nvPr/>
        </p:nvSpPr>
        <p:spPr>
          <a:xfrm>
            <a:off x="6834290" y="4667132"/>
            <a:ext cx="527555" cy="162446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97F672F-926F-FC1D-046D-86B0E77FB794}"/>
              </a:ext>
            </a:extLst>
          </p:cNvPr>
          <p:cNvSpPr/>
          <p:nvPr/>
        </p:nvSpPr>
        <p:spPr>
          <a:xfrm>
            <a:off x="6834290" y="5774721"/>
            <a:ext cx="527555" cy="162446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1A52C18-0EA3-F2CE-BCB4-D902B3431640}"/>
              </a:ext>
            </a:extLst>
          </p:cNvPr>
          <p:cNvSpPr/>
          <p:nvPr/>
        </p:nvSpPr>
        <p:spPr>
          <a:xfrm>
            <a:off x="7622806" y="5431368"/>
            <a:ext cx="454334" cy="162446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482660-F9C8-0032-1D58-A439CF6A9CDD}"/>
              </a:ext>
            </a:extLst>
          </p:cNvPr>
          <p:cNvSpPr/>
          <p:nvPr/>
        </p:nvSpPr>
        <p:spPr>
          <a:xfrm>
            <a:off x="7622806" y="4320454"/>
            <a:ext cx="454334" cy="162446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FF07BE-B867-A5D3-3456-A6A1F5EC7307}"/>
              </a:ext>
            </a:extLst>
          </p:cNvPr>
          <p:cNvSpPr/>
          <p:nvPr/>
        </p:nvSpPr>
        <p:spPr>
          <a:xfrm>
            <a:off x="9113476" y="4423462"/>
            <a:ext cx="197131" cy="162448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7924B70-E689-446C-317A-14D3DE218D3E}"/>
              </a:ext>
            </a:extLst>
          </p:cNvPr>
          <p:cNvSpPr/>
          <p:nvPr/>
        </p:nvSpPr>
        <p:spPr>
          <a:xfrm>
            <a:off x="9647600" y="4417923"/>
            <a:ext cx="197131" cy="162448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0D918B4-F744-0F3E-1BFA-E16372F499A7}"/>
              </a:ext>
            </a:extLst>
          </p:cNvPr>
          <p:cNvSpPr/>
          <p:nvPr/>
        </p:nvSpPr>
        <p:spPr>
          <a:xfrm>
            <a:off x="6790676" y="4625270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08E35AD-1C42-4411-9897-2BC51C2C40AA}"/>
              </a:ext>
            </a:extLst>
          </p:cNvPr>
          <p:cNvSpPr/>
          <p:nvPr/>
        </p:nvSpPr>
        <p:spPr>
          <a:xfrm>
            <a:off x="6790676" y="5732859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880D16E8-6C3D-2B48-13D5-833735AF0775}"/>
              </a:ext>
            </a:extLst>
          </p:cNvPr>
          <p:cNvSpPr/>
          <p:nvPr/>
        </p:nvSpPr>
        <p:spPr>
          <a:xfrm>
            <a:off x="7578661" y="5388899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612A0D8-9724-A46B-27C0-BB46B8404D27}"/>
              </a:ext>
            </a:extLst>
          </p:cNvPr>
          <p:cNvSpPr/>
          <p:nvPr/>
        </p:nvSpPr>
        <p:spPr>
          <a:xfrm>
            <a:off x="7578661" y="4262235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51C9C24-C828-54E1-1456-D450E146A2D0}"/>
              </a:ext>
            </a:extLst>
          </p:cNvPr>
          <p:cNvSpPr/>
          <p:nvPr/>
        </p:nvSpPr>
        <p:spPr>
          <a:xfrm>
            <a:off x="9070901" y="4380193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0F84BF0-03E4-C761-3970-B230783EA227}"/>
              </a:ext>
            </a:extLst>
          </p:cNvPr>
          <p:cNvSpPr/>
          <p:nvPr/>
        </p:nvSpPr>
        <p:spPr>
          <a:xfrm>
            <a:off x="9605026" y="4380193"/>
            <a:ext cx="85149" cy="837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71">
            <a:extLst>
              <a:ext uri="{FF2B5EF4-FFF2-40B4-BE49-F238E27FC236}">
                <a16:creationId xmlns:a16="http://schemas.microsoft.com/office/drawing/2014/main" id="{10FCA287-D191-A393-45E4-221C36D15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335000"/>
              </p:ext>
            </p:extLst>
          </p:nvPr>
        </p:nvGraphicFramePr>
        <p:xfrm>
          <a:off x="3871398" y="4405604"/>
          <a:ext cx="2170983" cy="145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427">
                  <a:extLst>
                    <a:ext uri="{9D8B030D-6E8A-4147-A177-3AD203B41FA5}">
                      <a16:colId xmlns:a16="http://schemas.microsoft.com/office/drawing/2014/main" val="700342161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2644755520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3484143800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2855332275"/>
                    </a:ext>
                  </a:extLst>
                </a:gridCol>
                <a:gridCol w="388639">
                  <a:extLst>
                    <a:ext uri="{9D8B030D-6E8A-4147-A177-3AD203B41FA5}">
                      <a16:colId xmlns:a16="http://schemas.microsoft.com/office/drawing/2014/main" val="3225264878"/>
                    </a:ext>
                  </a:extLst>
                </a:gridCol>
              </a:tblGrid>
              <a:tr h="221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Text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</a:t>
                      </a:r>
                      <a:endParaRPr lang="ko-KR" altLang="en-US" sz="16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376477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CV001A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87525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CV001B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34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782979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P-10-01A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470039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P-10-01B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126360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64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7127"/>
                  </a:ext>
                </a:extLst>
              </a:tr>
              <a:tr h="202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01A</a:t>
                      </a:r>
                      <a:endParaRPr lang="ko-KR" altLang="en-US" sz="1100" b="1" i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79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ko-KR" altLang="en-US" sz="1100" b="1" i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527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13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37E2EADF0DA1248973AAEB67F7729DF" ma:contentTypeVersion="2" ma:contentTypeDescription="새 문서를 만듭니다." ma:contentTypeScope="" ma:versionID="307d54d90d333fb67b4bc1f75bd7d16d">
  <xsd:schema xmlns:xsd="http://www.w3.org/2001/XMLSchema" xmlns:xs="http://www.w3.org/2001/XMLSchema" xmlns:p="http://schemas.microsoft.com/office/2006/metadata/properties" xmlns:ns3="66996a82-3c57-4783-9057-bbd7299d5ac2" targetNamespace="http://schemas.microsoft.com/office/2006/metadata/properties" ma:root="true" ma:fieldsID="0a1530f3cce41849c4c248a1920690ac" ns3:_="">
    <xsd:import namespace="66996a82-3c57-4783-9057-bbd7299d5a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96a82-3c57-4783-9057-bbd7299d5a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5290A3-2B6E-4B89-8B81-965EAF959153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66996a82-3c57-4783-9057-bbd7299d5ac2"/>
  </ds:schemaRefs>
</ds:datastoreItem>
</file>

<file path=customXml/itemProps2.xml><?xml version="1.0" encoding="utf-8"?>
<ds:datastoreItem xmlns:ds="http://schemas.openxmlformats.org/officeDocument/2006/customXml" ds:itemID="{D7FA22E7-73B0-4DE1-9D8F-30F5795197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5E2CDA-AA99-4483-8360-E29DE6F70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996a82-3c57-4783-9057-bbd7299d5a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</Words>
  <Application>Microsoft Office PowerPoint</Application>
  <PresentationFormat>와이드스크린</PresentationFormat>
  <Paragraphs>415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roboto</vt:lpstr>
      <vt:lpstr>Arial</vt:lpstr>
      <vt:lpstr>lato</vt:lpstr>
      <vt:lpstr>Wingdings</vt:lpstr>
      <vt:lpstr>Catamaran</vt:lpstr>
      <vt:lpstr>맑은 고딕</vt:lpstr>
      <vt:lpstr>Consolas</vt:lpstr>
      <vt:lpstr>Office 테마</vt:lpstr>
      <vt:lpstr>PowerPoint 프레젠테이션</vt:lpstr>
      <vt:lpstr>Intro </vt:lpstr>
      <vt:lpstr>Intro </vt:lpstr>
      <vt:lpstr>Case study</vt:lpstr>
      <vt:lpstr>Case study</vt:lpstr>
      <vt:lpstr>Related work</vt:lpstr>
      <vt:lpstr>Motivation</vt:lpstr>
      <vt:lpstr>Motivation</vt:lpstr>
      <vt:lpstr>Motivation</vt:lpstr>
      <vt:lpstr>Motivation</vt:lpstr>
      <vt:lpstr>Motivation</vt:lpstr>
      <vt:lpstr>Design</vt:lpstr>
      <vt:lpstr>1. Preprocessing</vt:lpstr>
      <vt:lpstr>2. Text Recognition</vt:lpstr>
      <vt:lpstr>Symbol Detection</vt:lpstr>
      <vt:lpstr>Symbol Detection</vt:lpstr>
      <vt:lpstr>Symbol Detection</vt:lpstr>
      <vt:lpstr>Future Work</vt:lpstr>
      <vt:lpstr>Future Work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119</cp:revision>
  <dcterms:created xsi:type="dcterms:W3CDTF">2020-03-06T02:35:36Z</dcterms:created>
  <dcterms:modified xsi:type="dcterms:W3CDTF">2022-08-19T11:07:19Z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0x010100C37E2EADF0DA1248973AAEB67F7729DF</vt:lpwstr>
  </property>
</Properties>
</file>